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8"/>
  </p:notesMasterIdLst>
  <p:handoutMasterIdLst>
    <p:handoutMasterId r:id="rId49"/>
  </p:handoutMasterIdLst>
  <p:sldIdLst>
    <p:sldId id="256" r:id="rId2"/>
    <p:sldId id="322" r:id="rId3"/>
    <p:sldId id="389" r:id="rId4"/>
    <p:sldId id="371" r:id="rId5"/>
    <p:sldId id="342" r:id="rId6"/>
    <p:sldId id="323" r:id="rId7"/>
    <p:sldId id="329" r:id="rId8"/>
    <p:sldId id="324" r:id="rId9"/>
    <p:sldId id="331" r:id="rId10"/>
    <p:sldId id="366" r:id="rId11"/>
    <p:sldId id="367" r:id="rId12"/>
    <p:sldId id="325" r:id="rId13"/>
    <p:sldId id="326" r:id="rId14"/>
    <p:sldId id="327" r:id="rId15"/>
    <p:sldId id="345" r:id="rId16"/>
    <p:sldId id="353" r:id="rId17"/>
    <p:sldId id="328" r:id="rId18"/>
    <p:sldId id="355" r:id="rId19"/>
    <p:sldId id="332" r:id="rId20"/>
    <p:sldId id="337" r:id="rId21"/>
    <p:sldId id="338" r:id="rId22"/>
    <p:sldId id="339" r:id="rId23"/>
    <p:sldId id="292" r:id="rId24"/>
    <p:sldId id="293" r:id="rId25"/>
    <p:sldId id="347" r:id="rId26"/>
    <p:sldId id="348" r:id="rId27"/>
    <p:sldId id="349" r:id="rId28"/>
    <p:sldId id="350" r:id="rId29"/>
    <p:sldId id="351" r:id="rId30"/>
    <p:sldId id="352" r:id="rId31"/>
    <p:sldId id="356" r:id="rId32"/>
    <p:sldId id="372" r:id="rId33"/>
    <p:sldId id="373" r:id="rId34"/>
    <p:sldId id="374" r:id="rId35"/>
    <p:sldId id="375" r:id="rId36"/>
    <p:sldId id="376" r:id="rId37"/>
    <p:sldId id="378" r:id="rId38"/>
    <p:sldId id="379" r:id="rId39"/>
    <p:sldId id="382" r:id="rId40"/>
    <p:sldId id="395" r:id="rId41"/>
    <p:sldId id="390" r:id="rId42"/>
    <p:sldId id="391" r:id="rId43"/>
    <p:sldId id="392" r:id="rId44"/>
    <p:sldId id="393" r:id="rId45"/>
    <p:sldId id="394" r:id="rId46"/>
    <p:sldId id="385" r:id="rId4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Arial" charset="0"/>
      </a:defRPr>
    </a:lvl1pPr>
    <a:lvl2pPr marL="457200" algn="l" rtl="0" fontAlgn="base">
      <a:spcBef>
        <a:spcPct val="0"/>
      </a:spcBef>
      <a:spcAft>
        <a:spcPct val="0"/>
      </a:spcAft>
      <a:defRPr sz="2400" kern="1200">
        <a:solidFill>
          <a:schemeClr val="tx1"/>
        </a:solidFill>
        <a:latin typeface="Verdana" pitchFamily="34" charset="0"/>
        <a:ea typeface="+mn-ea"/>
        <a:cs typeface="Arial" charset="0"/>
      </a:defRPr>
    </a:lvl2pPr>
    <a:lvl3pPr marL="914400" algn="l" rtl="0" fontAlgn="base">
      <a:spcBef>
        <a:spcPct val="0"/>
      </a:spcBef>
      <a:spcAft>
        <a:spcPct val="0"/>
      </a:spcAft>
      <a:defRPr sz="2400" kern="1200">
        <a:solidFill>
          <a:schemeClr val="tx1"/>
        </a:solidFill>
        <a:latin typeface="Verdana" pitchFamily="34" charset="0"/>
        <a:ea typeface="+mn-ea"/>
        <a:cs typeface="Arial" charset="0"/>
      </a:defRPr>
    </a:lvl3pPr>
    <a:lvl4pPr marL="1371600" algn="l" rtl="0" fontAlgn="base">
      <a:spcBef>
        <a:spcPct val="0"/>
      </a:spcBef>
      <a:spcAft>
        <a:spcPct val="0"/>
      </a:spcAft>
      <a:defRPr sz="2400" kern="1200">
        <a:solidFill>
          <a:schemeClr val="tx1"/>
        </a:solidFill>
        <a:latin typeface="Verdana" pitchFamily="34" charset="0"/>
        <a:ea typeface="+mn-ea"/>
        <a:cs typeface="Arial" charset="0"/>
      </a:defRPr>
    </a:lvl4pPr>
    <a:lvl5pPr marL="1828800" algn="l" rtl="0" fontAlgn="base">
      <a:spcBef>
        <a:spcPct val="0"/>
      </a:spcBef>
      <a:spcAft>
        <a:spcPct val="0"/>
      </a:spcAft>
      <a:defRPr sz="2400" kern="1200">
        <a:solidFill>
          <a:schemeClr val="tx1"/>
        </a:solidFill>
        <a:latin typeface="Verdana" pitchFamily="34" charset="0"/>
        <a:ea typeface="+mn-ea"/>
        <a:cs typeface="Arial" charset="0"/>
      </a:defRPr>
    </a:lvl5pPr>
    <a:lvl6pPr marL="2286000" algn="l" defTabSz="914400" rtl="0" eaLnBrk="1" latinLnBrk="0" hangingPunct="1">
      <a:defRPr sz="2400" kern="1200">
        <a:solidFill>
          <a:schemeClr val="tx1"/>
        </a:solidFill>
        <a:latin typeface="Verdana" pitchFamily="34" charset="0"/>
        <a:ea typeface="+mn-ea"/>
        <a:cs typeface="Arial" charset="0"/>
      </a:defRPr>
    </a:lvl6pPr>
    <a:lvl7pPr marL="2743200" algn="l" defTabSz="914400" rtl="0" eaLnBrk="1" latinLnBrk="0" hangingPunct="1">
      <a:defRPr sz="2400" kern="1200">
        <a:solidFill>
          <a:schemeClr val="tx1"/>
        </a:solidFill>
        <a:latin typeface="Verdana" pitchFamily="34" charset="0"/>
        <a:ea typeface="+mn-ea"/>
        <a:cs typeface="Arial" charset="0"/>
      </a:defRPr>
    </a:lvl7pPr>
    <a:lvl8pPr marL="3200400" algn="l" defTabSz="914400" rtl="0" eaLnBrk="1" latinLnBrk="0" hangingPunct="1">
      <a:defRPr sz="2400" kern="1200">
        <a:solidFill>
          <a:schemeClr val="tx1"/>
        </a:solidFill>
        <a:latin typeface="Verdana" pitchFamily="34" charset="0"/>
        <a:ea typeface="+mn-ea"/>
        <a:cs typeface="Arial" charset="0"/>
      </a:defRPr>
    </a:lvl8pPr>
    <a:lvl9pPr marL="3657600" algn="l" defTabSz="914400" rtl="0" eaLnBrk="1" latinLnBrk="0" hangingPunct="1">
      <a:defRPr sz="2400"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9933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3FF5AF0-01CF-4555-93CB-B98C63E131F6}" type="datetimeFigureOut">
              <a:rPr lang="en-US"/>
              <a:pPr>
                <a:defRPr/>
              </a:pPr>
              <a:t>9/7/2016</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70A578D-FDD7-4D23-92CB-BDF17CE5813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01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2EB7A55-ECCA-467A-BE52-A575ABEA75D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832DE747-7726-42C9-A0CF-70CFCD6315AA}"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21543"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2154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fld id="{4E1679B5-4CC0-417C-9492-A0D364FFEE67}" type="datetime1">
              <a:rPr lang="en-US"/>
              <a:pPr>
                <a:defRPr/>
              </a:pPr>
              <a:t>9/7/2016</a:t>
            </a:fld>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EEED91A7-F6F8-4171-A11F-DF98E2D239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DEDC41C4-41C0-4C72-BAA6-AE9891413632}" type="datetime1">
              <a:rPr lang="en-US"/>
              <a:pPr>
                <a:defRPr/>
              </a:pPr>
              <a:t>9/7/2016</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FDCD6064-8DEF-4652-B4B6-A8B736037A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ECFBDCB2-BA85-447A-BF5C-EA711CBF7BDB}" type="datetime1">
              <a:rPr lang="en-US"/>
              <a:pPr>
                <a:defRPr/>
              </a:pPr>
              <a:t>9/7/2016</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02FD9CE-2DCD-4B58-9ECE-F74A16A189E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9127BB64-2BC8-445D-A470-3C706063A8FD}" type="datetime1">
              <a:rPr lang="en-US"/>
              <a:pPr>
                <a:defRPr/>
              </a:pPr>
              <a:t>9/7/2016</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A3E03745-3F70-40CB-A594-AC89F0E803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fld id="{BD639108-D373-419D-8736-470B10CA72D7}" type="datetime1">
              <a:rPr lang="en-US"/>
              <a:pPr>
                <a:defRPr/>
              </a:pPr>
              <a:t>9/7/2016</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482D1416-BCD4-417A-A625-8558F2A9E3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BF6F6CDE-D878-4723-A7FB-01ECAEBE9D2F}" type="datetime1">
              <a:rPr lang="en-US"/>
              <a:pPr>
                <a:defRPr/>
              </a:pPr>
              <a:t>9/7/2016</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94ACF475-94A9-4611-A175-3D1C6C96D6D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fld id="{13100DC3-4AA1-4874-8FEE-296BF03D4A8E}" type="datetime1">
              <a:rPr lang="en-US"/>
              <a:pPr>
                <a:defRPr/>
              </a:pPr>
              <a:t>9/7/2016</a:t>
            </a:fld>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FD349C22-2184-4643-AB67-2346D8C603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fld id="{8B724794-B612-45E5-8F41-367EF83EADD7}" type="datetime1">
              <a:rPr lang="en-US"/>
              <a:pPr>
                <a:defRPr/>
              </a:pPr>
              <a:t>9/7/2016</a:t>
            </a:fld>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7323A07D-0144-44DA-906E-9F3A065B3C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fld id="{773CC823-6812-4C17-A9F9-21C06F575A9E}" type="datetime1">
              <a:rPr lang="en-US"/>
              <a:pPr>
                <a:defRPr/>
              </a:pPr>
              <a:t>9/7/2016</a:t>
            </a:fld>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9A54AE60-4940-4F86-81D7-E88FD01B6E4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136E074C-B02E-4AD5-978A-06CFDA4B1657}" type="datetime1">
              <a:rPr lang="en-US"/>
              <a:pPr>
                <a:defRPr/>
              </a:pPr>
              <a:t>9/7/2016</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4FE6B91D-6AAF-4662-B669-FF7AFEE13F0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393782C1-89B3-4863-A737-491665FB9405}" type="datetime1">
              <a:rPr lang="en-US"/>
              <a:pPr>
                <a:defRPr/>
              </a:pPr>
              <a:t>9/7/2016</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E212D94-CDA9-4B32-B54A-69B9AAB6ED3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20483"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20484"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20485"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20487"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88"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89"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0"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1"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2"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3"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4"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5"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6"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7"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8"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0499"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2050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2050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2050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040"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2050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043"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20519"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0520"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fld id="{6E9D8D96-A5B2-481C-8A35-1BC63884C51A}" type="datetime1">
              <a:rPr lang="en-US"/>
              <a:pPr>
                <a:defRPr/>
              </a:pPr>
              <a:t>9/7/2016</a:t>
            </a:fld>
            <a:endParaRPr lang="en-US"/>
          </a:p>
        </p:txBody>
      </p:sp>
      <p:sp>
        <p:nvSpPr>
          <p:cNvPr id="20521"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20522"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0D7CD98D-D24A-485A-888C-6D61AF124580}" type="slidenum">
              <a:rPr lang="en-US"/>
              <a:pPr>
                <a:defRPr/>
              </a:pPr>
              <a:t>‹#›</a:t>
            </a:fld>
            <a:endParaRPr lang="en-US"/>
          </a:p>
        </p:txBody>
      </p:sp>
      <p:sp>
        <p:nvSpPr>
          <p:cNvPr id="2052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nvestopedia.com/terms/s/standarddeviation.as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Hedge_%28finance%29" TargetMode="External"/><Relationship Id="rId2" Type="http://schemas.openxmlformats.org/officeDocument/2006/relationships/hyperlink" Target="http://en.wikipedia.org/wiki/Risk_management" TargetMode="External"/><Relationship Id="rId1" Type="http://schemas.openxmlformats.org/officeDocument/2006/relationships/slideLayout" Target="../slideLayouts/slideLayout2.xml"/><Relationship Id="rId4" Type="http://schemas.openxmlformats.org/officeDocument/2006/relationships/hyperlink" Target="http://en.wikipedia.org/wiki/Money"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Contract" TargetMode="External"/><Relationship Id="rId2" Type="http://schemas.openxmlformats.org/officeDocument/2006/relationships/hyperlink" Target="http://en.wikipedia.org/wiki/Indemnity" TargetMode="External"/><Relationship Id="rId1" Type="http://schemas.openxmlformats.org/officeDocument/2006/relationships/slideLayout" Target="../slideLayouts/slideLayout2.xml"/><Relationship Id="rId4" Type="http://schemas.openxmlformats.org/officeDocument/2006/relationships/hyperlink" Target="http://en.wikipedia.org/wiki/Insurance_polic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1"/>
          <p:cNvSpPr>
            <a:spLocks noGrp="1" noChangeArrowheads="1"/>
          </p:cNvSpPr>
          <p:nvPr>
            <p:ph type="dt" sz="quarter" idx="10"/>
          </p:nvPr>
        </p:nvSpPr>
        <p:spPr/>
        <p:txBody>
          <a:bodyPr/>
          <a:lstStyle/>
          <a:p>
            <a:pPr>
              <a:defRPr/>
            </a:pPr>
            <a:fld id="{3A3DF9FA-2D17-4158-8088-45428450C689}" type="datetime1">
              <a:rPr lang="en-US"/>
              <a:pPr>
                <a:defRPr/>
              </a:pPr>
              <a:t>9/7/2016</a:t>
            </a:fld>
            <a:endParaRPr lang="en-US"/>
          </a:p>
        </p:txBody>
      </p:sp>
      <p:sp>
        <p:nvSpPr>
          <p:cNvPr id="8" name="Rectangle 43"/>
          <p:cNvSpPr>
            <a:spLocks noGrp="1" noChangeArrowheads="1"/>
          </p:cNvSpPr>
          <p:nvPr>
            <p:ph type="sldNum" sz="quarter" idx="12"/>
          </p:nvPr>
        </p:nvSpPr>
        <p:spPr/>
        <p:txBody>
          <a:bodyPr/>
          <a:lstStyle/>
          <a:p>
            <a:pPr>
              <a:defRPr/>
            </a:pPr>
            <a:fld id="{3F54B1F0-3774-43A6-BE2D-6838ECEF4D28}" type="slidenum">
              <a:rPr lang="en-US"/>
              <a:pPr>
                <a:defRPr/>
              </a:pPr>
              <a:t>1</a:t>
            </a:fld>
            <a:endParaRPr lang="en-US"/>
          </a:p>
        </p:txBody>
      </p:sp>
      <p:sp>
        <p:nvSpPr>
          <p:cNvPr id="6" name="Rectangle 43"/>
          <p:cNvSpPr txBox="1">
            <a:spLocks noGrp="1" noChangeArrowheads="1"/>
          </p:cNvSpPr>
          <p:nvPr/>
        </p:nvSpPr>
        <p:spPr bwMode="auto">
          <a:xfrm>
            <a:off x="6553200" y="6243638"/>
            <a:ext cx="2133600" cy="457200"/>
          </a:xfrm>
          <a:prstGeom prst="rect">
            <a:avLst/>
          </a:prstGeom>
          <a:noFill/>
          <a:ln>
            <a:miter lim="800000"/>
            <a:headEnd/>
            <a:tailEnd/>
          </a:ln>
        </p:spPr>
        <p:txBody>
          <a:bodyPr/>
          <a:lstStyle/>
          <a:p>
            <a:pPr algn="r">
              <a:defRPr/>
            </a:pPr>
            <a:fld id="{9C8C40A2-6683-4CF4-896C-E07A45A67F41}" type="slidenum">
              <a:rPr lang="en-US" sz="1000">
                <a:effectLst>
                  <a:outerShdw blurRad="38100" dist="38100" dir="2700000" algn="tl">
                    <a:srgbClr val="000000"/>
                  </a:outerShdw>
                </a:effectLst>
              </a:rPr>
              <a:pPr algn="r">
                <a:defRPr/>
              </a:pPr>
              <a:t>1</a:t>
            </a:fld>
            <a:endParaRPr lang="en-US" sz="1000">
              <a:effectLst>
                <a:outerShdw blurRad="38100" dist="38100" dir="2700000" algn="tl">
                  <a:srgbClr val="000000"/>
                </a:outerShdw>
              </a:effectLst>
            </a:endParaRPr>
          </a:p>
        </p:txBody>
      </p:sp>
      <p:sp>
        <p:nvSpPr>
          <p:cNvPr id="2051" name="Rectangle 3"/>
          <p:cNvSpPr>
            <a:spLocks noGrp="1" noChangeArrowheads="1"/>
          </p:cNvSpPr>
          <p:nvPr>
            <p:ph type="subTitle" idx="1"/>
          </p:nvPr>
        </p:nvSpPr>
        <p:spPr>
          <a:xfrm>
            <a:off x="1371600" y="4191000"/>
            <a:ext cx="6400800" cy="1447800"/>
          </a:xfrm>
        </p:spPr>
        <p:txBody>
          <a:bodyPr/>
          <a:lstStyle/>
          <a:p>
            <a:pPr eaLnBrk="1" hangingPunct="1">
              <a:lnSpc>
                <a:spcPct val="80000"/>
              </a:lnSpc>
              <a:defRPr/>
            </a:pPr>
            <a:endParaRPr lang="en-US" sz="2000" dirty="0" smtClean="0"/>
          </a:p>
          <a:p>
            <a:pPr eaLnBrk="1" hangingPunct="1">
              <a:lnSpc>
                <a:spcPct val="80000"/>
              </a:lnSpc>
              <a:defRPr/>
            </a:pPr>
            <a:r>
              <a:rPr lang="en-US" sz="2000" dirty="0" smtClean="0">
                <a:latin typeface="Segoe Print" pitchFamily="2" charset="0"/>
              </a:rPr>
              <a:t>  Presentation by</a:t>
            </a:r>
          </a:p>
          <a:p>
            <a:pPr eaLnBrk="1" hangingPunct="1">
              <a:lnSpc>
                <a:spcPct val="80000"/>
              </a:lnSpc>
              <a:defRPr/>
            </a:pPr>
            <a:r>
              <a:rPr lang="en-US" sz="2000" dirty="0" smtClean="0">
                <a:latin typeface="Segoe Print" pitchFamily="2" charset="0"/>
              </a:rPr>
              <a:t>Rakesh Kumar, GM &amp; CVO </a:t>
            </a:r>
          </a:p>
          <a:p>
            <a:pPr eaLnBrk="1" hangingPunct="1">
              <a:lnSpc>
                <a:spcPct val="80000"/>
              </a:lnSpc>
              <a:defRPr/>
            </a:pPr>
            <a:r>
              <a:rPr lang="en-US" sz="2000" dirty="0" smtClean="0">
                <a:latin typeface="Segoe Print" pitchFamily="2" charset="0"/>
              </a:rPr>
              <a:t>The Oriental Insurance Co. Ltd.</a:t>
            </a:r>
          </a:p>
        </p:txBody>
      </p:sp>
      <p:sp>
        <p:nvSpPr>
          <p:cNvPr id="5" name="Title 4"/>
          <p:cNvSpPr>
            <a:spLocks noGrp="1"/>
          </p:cNvSpPr>
          <p:nvPr>
            <p:ph type="ctrTitle" sz="quarter"/>
          </p:nvPr>
        </p:nvSpPr>
        <p:spPr/>
        <p:txBody>
          <a:bodyPr/>
          <a:lstStyle/>
          <a:p>
            <a:pPr>
              <a:defRPr/>
            </a:pPr>
            <a:r>
              <a:rPr lang="en-US" sz="2800" dirty="0" smtClean="0"/>
              <a:t>Presentation  on Insurance Frauds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73F52EF3-241D-4AF3-BDD3-24E42E4ECBD7}"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2989194-3F90-4430-A495-AB3D1CD9E979}" type="slidenum">
              <a:rPr lang="en-US"/>
              <a:pPr>
                <a:defRPr/>
              </a:pPr>
              <a:t>10</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F2CE42E4-C8FC-401B-8C90-79E16B5AFD11}" type="slidenum">
              <a:rPr lang="en-US" sz="1000">
                <a:effectLst>
                  <a:outerShdw blurRad="38100" dist="38100" dir="2700000" algn="tl">
                    <a:srgbClr val="000000"/>
                  </a:outerShdw>
                </a:effectLst>
              </a:rPr>
              <a:pPr algn="r">
                <a:defRPr/>
              </a:pPr>
              <a:t>10</a:t>
            </a:fld>
            <a:endParaRPr lang="en-US" sz="1000">
              <a:effectLst>
                <a:outerShdw blurRad="38100" dist="38100" dir="2700000" algn="tl">
                  <a:srgbClr val="000000"/>
                </a:outerShdw>
              </a:effectLst>
            </a:endParaRPr>
          </a:p>
        </p:txBody>
      </p:sp>
      <p:sp>
        <p:nvSpPr>
          <p:cNvPr id="154626" name="Rectangle 2"/>
          <p:cNvSpPr>
            <a:spLocks noGrp="1" noChangeArrowheads="1"/>
          </p:cNvSpPr>
          <p:nvPr>
            <p:ph type="title"/>
          </p:nvPr>
        </p:nvSpPr>
        <p:spPr/>
        <p:txBody>
          <a:bodyPr/>
          <a:lstStyle/>
          <a:p>
            <a:pPr eaLnBrk="1" hangingPunct="1">
              <a:defRPr/>
            </a:pPr>
            <a:r>
              <a:rPr lang="en-US" smtClean="0"/>
              <a:t>UNDERWRITING</a:t>
            </a:r>
          </a:p>
        </p:txBody>
      </p:sp>
      <p:sp>
        <p:nvSpPr>
          <p:cNvPr id="154627" name="Rectangle 3"/>
          <p:cNvSpPr>
            <a:spLocks noGrp="1" noChangeArrowheads="1"/>
          </p:cNvSpPr>
          <p:nvPr>
            <p:ph type="body" idx="1"/>
          </p:nvPr>
        </p:nvSpPr>
        <p:spPr/>
        <p:txBody>
          <a:bodyPr/>
          <a:lstStyle/>
          <a:p>
            <a:pPr algn="just" eaLnBrk="1" hangingPunct="1">
              <a:lnSpc>
                <a:spcPct val="90000"/>
              </a:lnSpc>
              <a:defRPr/>
            </a:pPr>
            <a:r>
              <a:rPr lang="en-US" sz="2000" b="1" u="sng" dirty="0" smtClean="0"/>
              <a:t>MAIN FACTORS FOR CONSIDERING UNDERWTITING</a:t>
            </a:r>
          </a:p>
          <a:p>
            <a:pPr algn="just" eaLnBrk="1" hangingPunct="1">
              <a:lnSpc>
                <a:spcPct val="90000"/>
              </a:lnSpc>
              <a:buFont typeface="Wingdings" pitchFamily="2" charset="2"/>
              <a:buNone/>
              <a:defRPr/>
            </a:pPr>
            <a:r>
              <a:rPr lang="en-US" sz="2000" dirty="0" smtClean="0"/>
              <a:t>	</a:t>
            </a:r>
          </a:p>
          <a:p>
            <a:pPr algn="just" eaLnBrk="1" hangingPunct="1">
              <a:lnSpc>
                <a:spcPct val="90000"/>
              </a:lnSpc>
              <a:buFont typeface="Wingdings" pitchFamily="2" charset="2"/>
              <a:buNone/>
              <a:defRPr/>
            </a:pPr>
            <a:endParaRPr lang="en-US" sz="2000" dirty="0" smtClean="0"/>
          </a:p>
          <a:p>
            <a:pPr algn="just" eaLnBrk="1" hangingPunct="1">
              <a:lnSpc>
                <a:spcPct val="90000"/>
              </a:lnSpc>
              <a:buFont typeface="Wingdings" pitchFamily="2" charset="2"/>
              <a:buNone/>
              <a:defRPr/>
            </a:pPr>
            <a:r>
              <a:rPr lang="en-US" sz="2000" dirty="0" smtClean="0"/>
              <a:t>	1.	</a:t>
            </a:r>
            <a:r>
              <a:rPr lang="en-US" sz="2400" b="1" dirty="0" smtClean="0"/>
              <a:t>RISK</a:t>
            </a:r>
          </a:p>
          <a:p>
            <a:pPr algn="just" eaLnBrk="1" hangingPunct="1">
              <a:lnSpc>
                <a:spcPct val="90000"/>
              </a:lnSpc>
              <a:buFont typeface="Wingdings" pitchFamily="2" charset="2"/>
              <a:buNone/>
              <a:defRPr/>
            </a:pPr>
            <a:r>
              <a:rPr lang="en-US" sz="2800" dirty="0" smtClean="0"/>
              <a:t>	</a:t>
            </a:r>
            <a:r>
              <a:rPr lang="en-US" sz="2400" dirty="0" smtClean="0"/>
              <a:t> Risk includes the possibility of </a:t>
            </a:r>
            <a:r>
              <a:rPr lang="en-US" sz="2800" dirty="0" smtClean="0"/>
              <a:t>losing some or all AND is usually measured by calculating the </a:t>
            </a:r>
            <a:r>
              <a:rPr lang="en-US" sz="2800" dirty="0" smtClean="0">
                <a:hlinkClick r:id="rId2"/>
              </a:rPr>
              <a:t>standard deviation</a:t>
            </a:r>
            <a:r>
              <a:rPr lang="en-US" sz="2800" dirty="0" smtClean="0"/>
              <a:t> . A high standard deviation indicates a high degree of risk. </a:t>
            </a:r>
            <a:br>
              <a:rPr lang="en-US" sz="2800" dirty="0" smtClean="0"/>
            </a:br>
            <a:endParaRPr lang="en-US"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B0F87E11-79DF-46DA-A8DB-1A8E2C14E971}"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61BDB8A4-1AD4-4758-BBA4-E14BE5B5B227}" type="slidenum">
              <a:rPr lang="en-US"/>
              <a:pPr>
                <a:defRPr/>
              </a:pPr>
              <a:t>11</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623D7D87-5398-4B09-B7CE-562FF15C2B5E}" type="slidenum">
              <a:rPr lang="en-US" sz="1000">
                <a:effectLst>
                  <a:outerShdw blurRad="38100" dist="38100" dir="2700000" algn="tl">
                    <a:srgbClr val="000000"/>
                  </a:outerShdw>
                </a:effectLst>
              </a:rPr>
              <a:pPr algn="r">
                <a:defRPr/>
              </a:pPr>
              <a:t>11</a:t>
            </a:fld>
            <a:endParaRPr lang="en-US" sz="1000">
              <a:effectLst>
                <a:outerShdw blurRad="38100" dist="38100" dir="2700000" algn="tl">
                  <a:srgbClr val="000000"/>
                </a:outerShdw>
              </a:effectLst>
            </a:endParaRPr>
          </a:p>
        </p:txBody>
      </p:sp>
      <p:sp>
        <p:nvSpPr>
          <p:cNvPr id="155650" name="Rectangle 2"/>
          <p:cNvSpPr>
            <a:spLocks noGrp="1" noChangeArrowheads="1"/>
          </p:cNvSpPr>
          <p:nvPr>
            <p:ph type="title"/>
          </p:nvPr>
        </p:nvSpPr>
        <p:spPr/>
        <p:txBody>
          <a:bodyPr/>
          <a:lstStyle/>
          <a:p>
            <a:pPr eaLnBrk="1" hangingPunct="1">
              <a:defRPr/>
            </a:pPr>
            <a:r>
              <a:rPr lang="en-US" smtClean="0"/>
              <a:t>UNDERWRITING</a:t>
            </a:r>
          </a:p>
        </p:txBody>
      </p:sp>
      <p:sp>
        <p:nvSpPr>
          <p:cNvPr id="155651" name="Rectangle 3"/>
          <p:cNvSpPr>
            <a:spLocks noGrp="1" noChangeArrowheads="1"/>
          </p:cNvSpPr>
          <p:nvPr>
            <p:ph type="body" idx="1"/>
          </p:nvPr>
        </p:nvSpPr>
        <p:spPr/>
        <p:txBody>
          <a:bodyPr/>
          <a:lstStyle/>
          <a:p>
            <a:pPr algn="just" eaLnBrk="1" hangingPunct="1">
              <a:defRPr/>
            </a:pPr>
            <a:r>
              <a:rPr lang="en-US" sz="2400" b="1" u="sng" dirty="0" smtClean="0"/>
              <a:t>AUTHORITY</a:t>
            </a:r>
          </a:p>
          <a:p>
            <a:pPr algn="just" eaLnBrk="1" hangingPunct="1">
              <a:buFont typeface="Wingdings" pitchFamily="2" charset="2"/>
              <a:buNone/>
              <a:defRPr/>
            </a:pPr>
            <a:endParaRPr lang="en-US" sz="2400" b="1" u="sng" dirty="0" smtClean="0"/>
          </a:p>
          <a:p>
            <a:pPr algn="just" eaLnBrk="1" hangingPunct="1">
              <a:buFont typeface="Wingdings" pitchFamily="2" charset="2"/>
              <a:buNone/>
              <a:defRPr/>
            </a:pPr>
            <a:r>
              <a:rPr lang="en-US" sz="2400" dirty="0" smtClean="0"/>
              <a:t>	</a:t>
            </a:r>
            <a:r>
              <a:rPr lang="en-US" dirty="0" smtClean="0"/>
              <a:t>Authority is a power or right delegated to do something.  In General Insurance it is generally delegated to  Officers and the Financial authority depends on their Rank.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31824E0A-BC80-4D3B-8298-A2D5C0822E04}"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A846F5F4-9B52-480C-A6DB-548B57310523}" type="slidenum">
              <a:rPr lang="en-US"/>
              <a:pPr>
                <a:defRPr/>
              </a:pPr>
              <a:t>12</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996FED37-101F-4AE6-8995-969AC5C9C97E}" type="slidenum">
              <a:rPr lang="en-US" sz="1000">
                <a:effectLst>
                  <a:outerShdw blurRad="38100" dist="38100" dir="2700000" algn="tl">
                    <a:srgbClr val="000000"/>
                  </a:outerShdw>
                </a:effectLst>
              </a:rPr>
              <a:pPr algn="r">
                <a:defRPr/>
              </a:pPr>
              <a:t>12</a:t>
            </a:fld>
            <a:endParaRPr lang="en-US" sz="1000">
              <a:effectLst>
                <a:outerShdw blurRad="38100" dist="38100" dir="2700000" algn="tl">
                  <a:srgbClr val="000000"/>
                </a:outerShdw>
              </a:effectLst>
            </a:endParaRPr>
          </a:p>
        </p:txBody>
      </p:sp>
      <p:sp>
        <p:nvSpPr>
          <p:cNvPr id="99330" name="Rectangle 2"/>
          <p:cNvSpPr>
            <a:spLocks noGrp="1" noChangeArrowheads="1"/>
          </p:cNvSpPr>
          <p:nvPr>
            <p:ph type="title"/>
          </p:nvPr>
        </p:nvSpPr>
        <p:spPr>
          <a:xfrm>
            <a:off x="457200" y="249238"/>
            <a:ext cx="8229600" cy="1139825"/>
          </a:xfrm>
        </p:spPr>
        <p:txBody>
          <a:bodyPr/>
          <a:lstStyle/>
          <a:p>
            <a:pPr eaLnBrk="1" hangingPunct="1">
              <a:defRPr/>
            </a:pPr>
            <a:r>
              <a:rPr lang="en-US" smtClean="0"/>
              <a:t>Acceptance</a:t>
            </a:r>
          </a:p>
        </p:txBody>
      </p:sp>
      <p:sp>
        <p:nvSpPr>
          <p:cNvPr id="99331" name="Rectangle 3"/>
          <p:cNvSpPr>
            <a:spLocks noGrp="1" noChangeArrowheads="1"/>
          </p:cNvSpPr>
          <p:nvPr>
            <p:ph type="body" idx="1"/>
          </p:nvPr>
        </p:nvSpPr>
        <p:spPr/>
        <p:txBody>
          <a:bodyPr/>
          <a:lstStyle/>
          <a:p>
            <a:pPr algn="just" eaLnBrk="1" hangingPunct="1">
              <a:defRPr/>
            </a:pPr>
            <a:r>
              <a:rPr lang="en-US" dirty="0" smtClean="0"/>
              <a:t>Only what is offered can be accepted. This means that the offer must be accepted exactly as offered without conditions. </a:t>
            </a:r>
          </a:p>
          <a:p>
            <a:pPr algn="just" eaLnBrk="1" hangingPunct="1">
              <a:defRPr/>
            </a:pPr>
            <a:r>
              <a:rPr lang="en-US" dirty="0" smtClean="0"/>
              <a:t>If any new terms are suggested this is regarded as a counter offer which can be accepted or rejected. </a:t>
            </a:r>
          </a:p>
          <a:p>
            <a:pPr algn="just" eaLnBrk="1" hangingPunct="1">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CA1F796E-7FA3-4025-8580-FEE9ACE5DE24}"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3ECA9D60-F331-43E6-A97D-3A78452B14A5}" type="slidenum">
              <a:rPr lang="en-US"/>
              <a:pPr>
                <a:defRPr/>
              </a:pPr>
              <a:t>13</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C78AE77D-79EE-45AB-A8E2-D87B24D0EA9F}" type="slidenum">
              <a:rPr lang="en-US" sz="1000">
                <a:effectLst>
                  <a:outerShdw blurRad="38100" dist="38100" dir="2700000" algn="tl">
                    <a:srgbClr val="000000"/>
                  </a:outerShdw>
                </a:effectLst>
              </a:rPr>
              <a:pPr algn="r">
                <a:defRPr/>
              </a:pPr>
              <a:t>13</a:t>
            </a:fld>
            <a:endParaRPr lang="en-US" sz="1000">
              <a:effectLst>
                <a:outerShdw blurRad="38100" dist="38100" dir="2700000" algn="tl">
                  <a:srgbClr val="000000"/>
                </a:outerShdw>
              </a:effectLst>
            </a:endParaRPr>
          </a:p>
        </p:txBody>
      </p:sp>
      <p:sp>
        <p:nvSpPr>
          <p:cNvPr id="100354" name="Rectangle 2"/>
          <p:cNvSpPr>
            <a:spLocks noGrp="1" noChangeArrowheads="1"/>
          </p:cNvSpPr>
          <p:nvPr>
            <p:ph type="title"/>
          </p:nvPr>
        </p:nvSpPr>
        <p:spPr/>
        <p:txBody>
          <a:bodyPr/>
          <a:lstStyle/>
          <a:p>
            <a:pPr eaLnBrk="1" hangingPunct="1">
              <a:defRPr/>
            </a:pPr>
            <a:r>
              <a:rPr lang="en-US" smtClean="0"/>
              <a:t>Acceptance</a:t>
            </a:r>
          </a:p>
        </p:txBody>
      </p:sp>
      <p:sp>
        <p:nvSpPr>
          <p:cNvPr id="100355" name="Rectangle 3"/>
          <p:cNvSpPr>
            <a:spLocks noGrp="1" noChangeArrowheads="1"/>
          </p:cNvSpPr>
          <p:nvPr>
            <p:ph type="body" idx="1"/>
          </p:nvPr>
        </p:nvSpPr>
        <p:spPr/>
        <p:txBody>
          <a:bodyPr/>
          <a:lstStyle/>
          <a:p>
            <a:pPr algn="just" eaLnBrk="1" hangingPunct="1">
              <a:defRPr/>
            </a:pPr>
            <a:r>
              <a:rPr lang="en-US" dirty="0" smtClean="0"/>
              <a:t>Acceptance can be given verbally (But in Insurance, the acceptance must be given in writing only), in writing </a:t>
            </a:r>
          </a:p>
          <a:p>
            <a:pPr algn="just" eaLnBrk="1" hangingPunct="1">
              <a:defRPr/>
            </a:pPr>
            <a:r>
              <a:rPr lang="en-US" dirty="0" smtClean="0"/>
              <a:t> The acceptance must conform with the method prescribed by the </a:t>
            </a:r>
            <a:r>
              <a:rPr lang="en-US" dirty="0" err="1" smtClean="0"/>
              <a:t>offerer</a:t>
            </a:r>
            <a:r>
              <a:rPr lang="en-US" dirty="0" smtClean="0"/>
              <a:t> for it to be effective.</a:t>
            </a:r>
          </a:p>
          <a:p>
            <a:pP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E82BF28-91B6-448F-88C5-7556332DB28D}"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E25CCB6A-E150-4657-8190-5B7E7C865C9B}" type="slidenum">
              <a:rPr lang="en-US"/>
              <a:pPr>
                <a:defRPr/>
              </a:pPr>
              <a:t>14</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2BEABF70-6987-4A9B-873D-71A593C3B8DC}" type="slidenum">
              <a:rPr lang="en-US" sz="1000">
                <a:effectLst>
                  <a:outerShdw blurRad="38100" dist="38100" dir="2700000" algn="tl">
                    <a:srgbClr val="000000"/>
                  </a:outerShdw>
                </a:effectLst>
              </a:rPr>
              <a:pPr algn="r">
                <a:defRPr/>
              </a:pPr>
              <a:t>14</a:t>
            </a:fld>
            <a:endParaRPr lang="en-US" sz="1000">
              <a:effectLst>
                <a:outerShdw blurRad="38100" dist="38100" dir="2700000" algn="tl">
                  <a:srgbClr val="000000"/>
                </a:outerShdw>
              </a:effectLst>
            </a:endParaRPr>
          </a:p>
        </p:txBody>
      </p:sp>
      <p:sp>
        <p:nvSpPr>
          <p:cNvPr id="101378" name="Rectangle 2"/>
          <p:cNvSpPr>
            <a:spLocks noGrp="1" noChangeArrowheads="1"/>
          </p:cNvSpPr>
          <p:nvPr>
            <p:ph type="title"/>
          </p:nvPr>
        </p:nvSpPr>
        <p:spPr/>
        <p:txBody>
          <a:bodyPr/>
          <a:lstStyle/>
          <a:p>
            <a:pPr eaLnBrk="1" hangingPunct="1">
              <a:defRPr/>
            </a:pPr>
            <a:r>
              <a:rPr lang="en-US" smtClean="0"/>
              <a:t>Consideration</a:t>
            </a:r>
          </a:p>
        </p:txBody>
      </p:sp>
      <p:sp>
        <p:nvSpPr>
          <p:cNvPr id="101379" name="Rectangle 3"/>
          <p:cNvSpPr>
            <a:spLocks noGrp="1" noChangeArrowheads="1"/>
          </p:cNvSpPr>
          <p:nvPr>
            <p:ph type="body" idx="1"/>
          </p:nvPr>
        </p:nvSpPr>
        <p:spPr>
          <a:xfrm>
            <a:off x="457200" y="1717675"/>
            <a:ext cx="8229600" cy="4530725"/>
          </a:xfrm>
        </p:spPr>
        <p:txBody>
          <a:bodyPr/>
          <a:lstStyle/>
          <a:p>
            <a:pPr algn="just" eaLnBrk="1" hangingPunct="1">
              <a:lnSpc>
                <a:spcPct val="80000"/>
              </a:lnSpc>
              <a:defRPr/>
            </a:pPr>
            <a:r>
              <a:rPr lang="en-US" sz="2400" dirty="0" smtClean="0"/>
              <a:t>Consideration is an essential element of a contract. It may consist of a promise to perform a desired act or a promise to refrain from doing an act that one is legally entitled to do. </a:t>
            </a:r>
          </a:p>
          <a:p>
            <a:pPr algn="just" eaLnBrk="1" hangingPunct="1">
              <a:lnSpc>
                <a:spcPct val="80000"/>
              </a:lnSpc>
              <a:defRPr/>
            </a:pPr>
            <a:r>
              <a:rPr lang="en-US" sz="2400" dirty="0" smtClean="0"/>
              <a:t>In a bilateral contract—an agreement by which both parties exchange mutual promises—each promise is regarded as sufficient consideration for the other.</a:t>
            </a:r>
          </a:p>
          <a:p>
            <a:pPr algn="just" eaLnBrk="1" hangingPunct="1">
              <a:lnSpc>
                <a:spcPct val="80000"/>
              </a:lnSpc>
              <a:defRPr/>
            </a:pPr>
            <a:r>
              <a:rPr lang="en-US" sz="2400" dirty="0" smtClean="0"/>
              <a:t> In a unilateral contract, an agreement by which one party makes a promise in exchange for the other's performance, the performance is consideration for the promise, while the promise is consideration for the performance.</a:t>
            </a:r>
          </a:p>
          <a:p>
            <a:pPr algn="just" eaLnBrk="1" hangingPunct="1">
              <a:lnSpc>
                <a:spcPct val="80000"/>
              </a:lnSpc>
              <a:buFont typeface="Wingdings" pitchFamily="2" charset="2"/>
              <a:buNone/>
              <a:defRPr/>
            </a:pPr>
            <a:endParaRPr lang="en-US" sz="2000" dirty="0" smtClean="0"/>
          </a:p>
          <a:p>
            <a:pPr algn="just" eaLnBrk="1" hangingPunct="1">
              <a:lnSpc>
                <a:spcPct val="80000"/>
              </a:lnSpc>
              <a:buFont typeface="Wingdings" pitchFamily="2" charset="2"/>
              <a:buNone/>
              <a:defRPr/>
            </a:pPr>
            <a:r>
              <a:rPr lang="en-US" sz="1800" dirty="0" smtClean="0"/>
              <a:t> </a:t>
            </a:r>
          </a:p>
          <a:p>
            <a:pPr algn="just" eaLnBrk="1" hangingPunct="1">
              <a:lnSpc>
                <a:spcPct val="80000"/>
              </a:lnSpc>
              <a:buFont typeface="Wingdings" pitchFamily="2" charset="2"/>
              <a:buNone/>
              <a:defRPr/>
            </a:pPr>
            <a:endParaRPr lang="en-US" sz="1800" dirty="0" smtClean="0"/>
          </a:p>
          <a:p>
            <a:pPr algn="just" eaLnBrk="1" hangingPunct="1">
              <a:lnSpc>
                <a:spcPct val="80000"/>
              </a:lnSpc>
              <a:buFont typeface="Wingdings" pitchFamily="2" charset="2"/>
              <a:buNone/>
              <a:defRPr/>
            </a:pPr>
            <a:endParaRPr lang="en-US" sz="1800" dirty="0" smtClean="0"/>
          </a:p>
          <a:p>
            <a:pPr algn="just" eaLnBrk="1" hangingPunct="1">
              <a:lnSpc>
                <a:spcPct val="80000"/>
              </a:lnSpc>
              <a:buFont typeface="Wingdings" pitchFamily="2" charset="2"/>
              <a:buNone/>
              <a:defRPr/>
            </a:pPr>
            <a:endParaRPr lang="en-US" sz="1800" dirty="0" smtClean="0"/>
          </a:p>
          <a:p>
            <a:pPr algn="just" eaLnBrk="1" hangingPunct="1">
              <a:lnSpc>
                <a:spcPct val="80000"/>
              </a:lnSpc>
              <a:buFont typeface="Wingdings" pitchFamily="2" charset="2"/>
              <a:buNone/>
              <a:defRPr/>
            </a:pPr>
            <a:endParaRPr lang="en-US" sz="1800" dirty="0" smtClean="0"/>
          </a:p>
          <a:p>
            <a:pPr algn="just" eaLnBrk="1" hangingPunct="1">
              <a:lnSpc>
                <a:spcPct val="80000"/>
              </a:lnSpc>
              <a:buFont typeface="Wingdings" pitchFamily="2" charset="2"/>
              <a:buNone/>
              <a:defRPr/>
            </a:pPr>
            <a:endParaRPr 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0"/>
          <p:cNvSpPr>
            <a:spLocks noGrp="1" noChangeArrowheads="1"/>
          </p:cNvSpPr>
          <p:nvPr>
            <p:ph type="dt" sz="quarter" idx="10"/>
          </p:nvPr>
        </p:nvSpPr>
        <p:spPr/>
        <p:txBody>
          <a:bodyPr/>
          <a:lstStyle/>
          <a:p>
            <a:pPr>
              <a:defRPr/>
            </a:pPr>
            <a:fld id="{D8BE906B-FF90-442F-B346-BEA21CAC4232}" type="datetime1">
              <a:rPr lang="en-US"/>
              <a:pPr>
                <a:defRPr/>
              </a:pPr>
              <a:t>9/7/2016</a:t>
            </a:fld>
            <a:endParaRPr lang="en-US"/>
          </a:p>
        </p:txBody>
      </p:sp>
      <p:sp>
        <p:nvSpPr>
          <p:cNvPr id="8" name="Rectangle 42"/>
          <p:cNvSpPr>
            <a:spLocks noGrp="1" noChangeArrowheads="1"/>
          </p:cNvSpPr>
          <p:nvPr>
            <p:ph type="sldNum" sz="quarter" idx="12"/>
          </p:nvPr>
        </p:nvSpPr>
        <p:spPr/>
        <p:txBody>
          <a:bodyPr/>
          <a:lstStyle/>
          <a:p>
            <a:pPr>
              <a:defRPr/>
            </a:pPr>
            <a:fld id="{CB903EF8-369D-418B-ABA7-3CE24130F62F}" type="slidenum">
              <a:rPr lang="en-US"/>
              <a:pPr>
                <a:defRPr/>
              </a:pPr>
              <a:t>15</a:t>
            </a:fld>
            <a:endParaRPr lang="en-US"/>
          </a:p>
        </p:txBody>
      </p:sp>
      <p:sp>
        <p:nvSpPr>
          <p:cNvPr id="7"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511C1D69-BD70-4BC8-B938-012ADEFE8EF4}" type="slidenum">
              <a:rPr lang="en-US" sz="1000">
                <a:effectLst>
                  <a:outerShdw blurRad="38100" dist="38100" dir="2700000" algn="tl">
                    <a:srgbClr val="000000"/>
                  </a:outerShdw>
                </a:effectLst>
              </a:rPr>
              <a:pPr algn="r">
                <a:defRPr/>
              </a:pPr>
              <a:t>15</a:t>
            </a:fld>
            <a:endParaRPr lang="en-US" sz="1000">
              <a:effectLst>
                <a:outerShdw blurRad="38100" dist="38100" dir="2700000" algn="tl">
                  <a:srgbClr val="000000"/>
                </a:outerShdw>
              </a:effectLst>
            </a:endParaRPr>
          </a:p>
        </p:txBody>
      </p:sp>
      <p:sp>
        <p:nvSpPr>
          <p:cNvPr id="119810" name="Rectangle 2"/>
          <p:cNvSpPr>
            <a:spLocks noGrp="1" noChangeArrowheads="1"/>
          </p:cNvSpPr>
          <p:nvPr>
            <p:ph type="title"/>
          </p:nvPr>
        </p:nvSpPr>
        <p:spPr/>
        <p:txBody>
          <a:bodyPr/>
          <a:lstStyle/>
          <a:p>
            <a:pPr eaLnBrk="1" hangingPunct="1">
              <a:defRPr/>
            </a:pPr>
            <a:r>
              <a:rPr lang="en-US" sz="2800" b="1" smtClean="0"/>
              <a:t>Insurance Policy</a:t>
            </a:r>
          </a:p>
        </p:txBody>
      </p:sp>
      <p:sp>
        <p:nvSpPr>
          <p:cNvPr id="119811" name="Rectangle 3"/>
          <p:cNvSpPr>
            <a:spLocks noGrp="1" noChangeArrowheads="1"/>
          </p:cNvSpPr>
          <p:nvPr>
            <p:ph type="body" idx="1"/>
          </p:nvPr>
        </p:nvSpPr>
        <p:spPr/>
        <p:txBody>
          <a:bodyPr/>
          <a:lstStyle/>
          <a:p>
            <a:pPr eaLnBrk="1" hangingPunct="1">
              <a:defRPr/>
            </a:pPr>
            <a:endParaRPr lang="en-US" smtClean="0"/>
          </a:p>
        </p:txBody>
      </p:sp>
      <p:pic>
        <p:nvPicPr>
          <p:cNvPr id="17415" name="Picture 4"/>
          <p:cNvPicPr>
            <a:picLocks noChangeAspect="1" noChangeArrowheads="1"/>
          </p:cNvPicPr>
          <p:nvPr/>
        </p:nvPicPr>
        <p:blipFill>
          <a:blip r:embed="rId2"/>
          <a:srcRect/>
          <a:stretch>
            <a:fillRect/>
          </a:stretch>
        </p:blipFill>
        <p:spPr bwMode="auto">
          <a:xfrm>
            <a:off x="457200" y="1400175"/>
            <a:ext cx="8077200" cy="4695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AB8E3F01-201E-4945-8DE8-F25F68E27B50}"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02D9CFF5-FAF7-42A2-A200-46EE3D8EAD52}" type="slidenum">
              <a:rPr lang="en-US"/>
              <a:pPr>
                <a:defRPr/>
              </a:pPr>
              <a:t>16</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C96C2E36-AD78-4723-917B-C8256D5DA6B7}" type="slidenum">
              <a:rPr lang="en-US" sz="1000">
                <a:effectLst>
                  <a:outerShdw blurRad="38100" dist="38100" dir="2700000" algn="tl">
                    <a:srgbClr val="000000"/>
                  </a:outerShdw>
                </a:effectLst>
              </a:rPr>
              <a:pPr algn="r">
                <a:defRPr/>
              </a:pPr>
              <a:t>16</a:t>
            </a:fld>
            <a:endParaRPr lang="en-US" sz="1000">
              <a:effectLst>
                <a:outerShdw blurRad="38100" dist="38100" dir="2700000" algn="tl">
                  <a:srgbClr val="000000"/>
                </a:outerShdw>
              </a:effectLst>
            </a:endParaRPr>
          </a:p>
        </p:txBody>
      </p:sp>
      <p:sp>
        <p:nvSpPr>
          <p:cNvPr id="129026" name="Rectangle 2"/>
          <p:cNvSpPr>
            <a:spLocks noGrp="1" noChangeArrowheads="1"/>
          </p:cNvSpPr>
          <p:nvPr>
            <p:ph type="title"/>
          </p:nvPr>
        </p:nvSpPr>
        <p:spPr/>
        <p:txBody>
          <a:bodyPr/>
          <a:lstStyle/>
          <a:p>
            <a:pPr eaLnBrk="1" hangingPunct="1">
              <a:defRPr/>
            </a:pPr>
            <a:r>
              <a:rPr lang="en-US" dirty="0" smtClean="0"/>
              <a:t>Abuse  of Official Position</a:t>
            </a:r>
          </a:p>
        </p:txBody>
      </p:sp>
      <p:sp>
        <p:nvSpPr>
          <p:cNvPr id="129027" name="Rectangle 3"/>
          <p:cNvSpPr>
            <a:spLocks noGrp="1" noChangeArrowheads="1"/>
          </p:cNvSpPr>
          <p:nvPr>
            <p:ph type="body" idx="1"/>
          </p:nvPr>
        </p:nvSpPr>
        <p:spPr/>
        <p:txBody>
          <a:bodyPr/>
          <a:lstStyle/>
          <a:p>
            <a:pPr algn="just" eaLnBrk="1" hangingPunct="1">
              <a:lnSpc>
                <a:spcPct val="90000"/>
              </a:lnSpc>
              <a:defRPr/>
            </a:pPr>
            <a:r>
              <a:rPr lang="en-US" sz="2400" b="1" u="sng" dirty="0" smtClean="0"/>
              <a:t>The position of  power can be misused </a:t>
            </a:r>
            <a:r>
              <a:rPr lang="en-US" sz="2400" dirty="0" smtClean="0"/>
              <a:t>at any stage during the process of applying, buying, using, selling, underwriting insurance or while staking a claim which can be broadly categorized as under :-</a:t>
            </a:r>
          </a:p>
          <a:p>
            <a:pPr algn="just" eaLnBrk="1" hangingPunct="1">
              <a:lnSpc>
                <a:spcPct val="90000"/>
              </a:lnSpc>
              <a:buFont typeface="Wingdings" pitchFamily="2" charset="2"/>
              <a:buNone/>
              <a:defRPr/>
            </a:pPr>
            <a:r>
              <a:rPr lang="en-US" sz="2400" dirty="0" smtClean="0"/>
              <a:t> </a:t>
            </a:r>
          </a:p>
          <a:p>
            <a:pPr algn="just" eaLnBrk="1" hangingPunct="1">
              <a:lnSpc>
                <a:spcPct val="90000"/>
              </a:lnSpc>
              <a:buFont typeface="Wingdings" pitchFamily="2" charset="2"/>
              <a:buNone/>
              <a:defRPr/>
            </a:pPr>
            <a:r>
              <a:rPr lang="en-US" sz="2400" dirty="0" smtClean="0"/>
              <a:t>	</a:t>
            </a:r>
            <a:r>
              <a:rPr lang="en-US" sz="2400" b="1" dirty="0" smtClean="0"/>
              <a:t>1</a:t>
            </a:r>
            <a:r>
              <a:rPr lang="en-US" sz="2400" dirty="0" smtClean="0"/>
              <a:t>.Pre Insurance otherwise known as   application</a:t>
            </a:r>
          </a:p>
          <a:p>
            <a:pPr algn="just" eaLnBrk="1" hangingPunct="1">
              <a:lnSpc>
                <a:spcPct val="90000"/>
              </a:lnSpc>
              <a:buFont typeface="Wingdings" pitchFamily="2" charset="2"/>
              <a:buNone/>
              <a:defRPr/>
            </a:pPr>
            <a:endParaRPr lang="en-US" sz="2400" dirty="0" smtClean="0"/>
          </a:p>
          <a:p>
            <a:pPr algn="just" eaLnBrk="1" hangingPunct="1">
              <a:lnSpc>
                <a:spcPct val="90000"/>
              </a:lnSpc>
              <a:buFont typeface="Wingdings" pitchFamily="2" charset="2"/>
              <a:buNone/>
              <a:defRPr/>
            </a:pPr>
            <a:r>
              <a:rPr lang="en-US" sz="2400" dirty="0" smtClean="0"/>
              <a:t>	</a:t>
            </a:r>
            <a:r>
              <a:rPr lang="en-US" sz="2400" b="1" dirty="0" smtClean="0"/>
              <a:t>2</a:t>
            </a:r>
            <a:r>
              <a:rPr lang="en-US" sz="2400" dirty="0" smtClean="0"/>
              <a:t>. Post Insurance  --- claims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4B7C355-C48C-4C78-A384-A55ED136ADB2}"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C5B3C668-0175-492E-BB0B-8D86467572D6}" type="slidenum">
              <a:rPr lang="en-US"/>
              <a:pPr>
                <a:defRPr/>
              </a:pPr>
              <a:t>17</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484040FF-196D-4A4E-B95D-9146CF89F993}" type="slidenum">
              <a:rPr lang="en-US" sz="1000">
                <a:effectLst>
                  <a:outerShdw blurRad="38100" dist="38100" dir="2700000" algn="tl">
                    <a:srgbClr val="000000"/>
                  </a:outerShdw>
                </a:effectLst>
              </a:rPr>
              <a:pPr algn="r">
                <a:defRPr/>
              </a:pPr>
              <a:t>17</a:t>
            </a:fld>
            <a:endParaRPr lang="en-US" sz="1000">
              <a:effectLst>
                <a:outerShdw blurRad="38100" dist="38100" dir="2700000" algn="tl">
                  <a:srgbClr val="000000"/>
                </a:outerShdw>
              </a:effectLst>
            </a:endParaRPr>
          </a:p>
        </p:txBody>
      </p:sp>
      <p:sp>
        <p:nvSpPr>
          <p:cNvPr id="102402" name="Rectangle 2"/>
          <p:cNvSpPr>
            <a:spLocks noGrp="1" noChangeArrowheads="1"/>
          </p:cNvSpPr>
          <p:nvPr>
            <p:ph type="title"/>
          </p:nvPr>
        </p:nvSpPr>
        <p:spPr/>
        <p:txBody>
          <a:bodyPr/>
          <a:lstStyle/>
          <a:p>
            <a:pPr eaLnBrk="1" hangingPunct="1">
              <a:defRPr/>
            </a:pPr>
            <a:r>
              <a:rPr lang="en-US" sz="3680" dirty="0" smtClean="0"/>
              <a:t>Pre-Insurance  </a:t>
            </a:r>
            <a:r>
              <a:rPr lang="en-US" sz="3680" dirty="0" err="1" smtClean="0"/>
              <a:t>ie</a:t>
            </a:r>
            <a:r>
              <a:rPr lang="en-US" sz="3680" dirty="0" smtClean="0"/>
              <a:t>   applicatio</a:t>
            </a:r>
            <a:r>
              <a:rPr lang="en-US" sz="4000" dirty="0" smtClean="0"/>
              <a:t>n</a:t>
            </a:r>
          </a:p>
        </p:txBody>
      </p:sp>
      <p:sp>
        <p:nvSpPr>
          <p:cNvPr id="102403" name="Rectangle 3"/>
          <p:cNvSpPr>
            <a:spLocks noGrp="1" noChangeArrowheads="1"/>
          </p:cNvSpPr>
          <p:nvPr>
            <p:ph type="body" idx="1"/>
          </p:nvPr>
        </p:nvSpPr>
        <p:spPr/>
        <p:txBody>
          <a:bodyPr/>
          <a:lstStyle/>
          <a:p>
            <a:pPr algn="just" eaLnBrk="1" hangingPunct="1">
              <a:buFont typeface="Wingdings" pitchFamily="2" charset="2"/>
              <a:buNone/>
              <a:defRPr/>
            </a:pPr>
            <a:r>
              <a:rPr lang="en-US" dirty="0" smtClean="0"/>
              <a:t>	</a:t>
            </a:r>
            <a:endParaRPr lang="en-US" b="1" u="sng" dirty="0" smtClean="0"/>
          </a:p>
          <a:p>
            <a:pPr algn="just" eaLnBrk="1" hangingPunct="1">
              <a:defRPr/>
            </a:pPr>
            <a:r>
              <a:rPr lang="en-US" dirty="0" smtClean="0"/>
              <a:t>By Charging less premium as compared to the risk offered</a:t>
            </a:r>
          </a:p>
          <a:p>
            <a:pPr algn="just" eaLnBrk="1" hangingPunct="1">
              <a:defRPr/>
            </a:pPr>
            <a:r>
              <a:rPr lang="en-US" dirty="0" smtClean="0"/>
              <a:t>Ignoring the missing information</a:t>
            </a:r>
          </a:p>
          <a:p>
            <a:pPr algn="just" eaLnBrk="1" hangingPunct="1">
              <a:defRPr/>
            </a:pPr>
            <a:r>
              <a:rPr lang="en-US" dirty="0" smtClean="0"/>
              <a:t>Not framing the policy in such a way that all exclusions are included</a:t>
            </a:r>
          </a:p>
          <a:p>
            <a:pPr algn="just"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EBFAACFD-A587-45E5-9E62-7C8C0F26F4E3}"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B09297C4-B2E5-4F47-A6FE-C0868C82F120}" type="slidenum">
              <a:rPr lang="en-US"/>
              <a:pPr>
                <a:defRPr/>
              </a:pPr>
              <a:t>18</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2EFD7C64-B5F1-481B-9AEC-52469A3DEC4C}" type="slidenum">
              <a:rPr lang="en-US" sz="1000">
                <a:effectLst>
                  <a:outerShdw blurRad="38100" dist="38100" dir="2700000" algn="tl">
                    <a:srgbClr val="000000"/>
                  </a:outerShdw>
                </a:effectLst>
              </a:rPr>
              <a:pPr algn="r">
                <a:defRPr/>
              </a:pPr>
              <a:t>18</a:t>
            </a:fld>
            <a:endParaRPr lang="en-US" sz="1000">
              <a:effectLst>
                <a:outerShdw blurRad="38100" dist="38100" dir="2700000" algn="tl">
                  <a:srgbClr val="000000"/>
                </a:outerShdw>
              </a:effectLst>
            </a:endParaRPr>
          </a:p>
        </p:txBody>
      </p:sp>
      <p:sp>
        <p:nvSpPr>
          <p:cNvPr id="131074" name="Rectangle 2"/>
          <p:cNvSpPr>
            <a:spLocks noGrp="1" noChangeArrowheads="1"/>
          </p:cNvSpPr>
          <p:nvPr>
            <p:ph type="title"/>
          </p:nvPr>
        </p:nvSpPr>
        <p:spPr/>
        <p:txBody>
          <a:bodyPr/>
          <a:lstStyle/>
          <a:p>
            <a:pPr eaLnBrk="1" hangingPunct="1">
              <a:defRPr/>
            </a:pPr>
            <a:r>
              <a:rPr lang="en-US" smtClean="0"/>
              <a:t>Post Insurance Stage</a:t>
            </a:r>
          </a:p>
        </p:txBody>
      </p:sp>
      <p:sp>
        <p:nvSpPr>
          <p:cNvPr id="131075" name="Rectangle 3"/>
          <p:cNvSpPr>
            <a:spLocks noGrp="1" noChangeArrowheads="1"/>
          </p:cNvSpPr>
          <p:nvPr>
            <p:ph type="body" idx="1"/>
          </p:nvPr>
        </p:nvSpPr>
        <p:spPr/>
        <p:txBody>
          <a:bodyPr/>
          <a:lstStyle/>
          <a:p>
            <a:pPr eaLnBrk="1" hangingPunct="1">
              <a:lnSpc>
                <a:spcPct val="80000"/>
              </a:lnSpc>
              <a:defRPr/>
            </a:pPr>
            <a:r>
              <a:rPr lang="en-US" sz="2000" b="1" u="sng" dirty="0" smtClean="0"/>
              <a:t>Eligibility</a:t>
            </a:r>
          </a:p>
          <a:p>
            <a:pPr eaLnBrk="1" hangingPunct="1">
              <a:lnSpc>
                <a:spcPct val="80000"/>
              </a:lnSpc>
              <a:buFont typeface="Wingdings" pitchFamily="2" charset="2"/>
              <a:buNone/>
              <a:defRPr/>
            </a:pPr>
            <a:r>
              <a:rPr lang="en-US" sz="2000" dirty="0" smtClean="0"/>
              <a:t>	The benefit is paid to a person not eligible to receive benefit because of various factors.</a:t>
            </a:r>
          </a:p>
          <a:p>
            <a:pPr eaLnBrk="1" hangingPunct="1">
              <a:lnSpc>
                <a:spcPct val="80000"/>
              </a:lnSpc>
              <a:buFont typeface="Wingdings" pitchFamily="2" charset="2"/>
              <a:buNone/>
              <a:defRPr/>
            </a:pPr>
            <a:r>
              <a:rPr lang="en-US" sz="2000" dirty="0" smtClean="0"/>
              <a:t>	( Theft of Identity , where people steal  the person’s Identity &amp; misuse it for committing frauds )</a:t>
            </a:r>
          </a:p>
          <a:p>
            <a:pPr eaLnBrk="1" hangingPunct="1">
              <a:lnSpc>
                <a:spcPct val="80000"/>
              </a:lnSpc>
              <a:buFont typeface="Wingdings" pitchFamily="2" charset="2"/>
              <a:buNone/>
              <a:defRPr/>
            </a:pPr>
            <a:endParaRPr lang="en-US" sz="2000" b="1" u="sng" dirty="0" smtClean="0"/>
          </a:p>
          <a:p>
            <a:pPr eaLnBrk="1" hangingPunct="1">
              <a:lnSpc>
                <a:spcPct val="80000"/>
              </a:lnSpc>
              <a:defRPr/>
            </a:pPr>
            <a:r>
              <a:rPr lang="en-US" sz="2000" b="1" u="sng" dirty="0" smtClean="0"/>
              <a:t>Claims</a:t>
            </a:r>
          </a:p>
          <a:p>
            <a:pPr eaLnBrk="1" hangingPunct="1">
              <a:lnSpc>
                <a:spcPct val="80000"/>
              </a:lnSpc>
              <a:buFont typeface="Wingdings" pitchFamily="2" charset="2"/>
              <a:buNone/>
              <a:defRPr/>
            </a:pPr>
            <a:r>
              <a:rPr lang="en-US" sz="2000" dirty="0" smtClean="0"/>
              <a:t>	Where losses are concocted, exaggerated, inflated, manipulated, stage managed.</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r>
              <a:rPr lang="en-US" sz="2000" dirty="0" smtClean="0"/>
              <a:t>	Frequency of any Insurance Fraud is greater at the claim stage in comparison to pre- Insurance Stage.</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endParaRPr lang="en-US" sz="2000" dirty="0" smtClean="0"/>
          </a:p>
          <a:p>
            <a:pPr eaLnBrk="1" hangingPunct="1">
              <a:lnSpc>
                <a:spcPct val="80000"/>
              </a:lnSpc>
              <a:defRPr/>
            </a:pPr>
            <a:endParaRPr lang="en-US" sz="2000" b="1" u="sng" dirty="0" smtClean="0"/>
          </a:p>
          <a:p>
            <a:pPr eaLnBrk="1" hangingPunct="1">
              <a:lnSpc>
                <a:spcPct val="80000"/>
              </a:lnSpc>
              <a:buFont typeface="Wingdings" pitchFamily="2" charset="2"/>
              <a:buNone/>
              <a:defRPr/>
            </a:pPr>
            <a:endParaRPr lang="en-US" sz="1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7791355E-6F72-4DEC-8098-294178DC2DB3}"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EA75446-E497-47A4-AC37-FED61579429C}" type="slidenum">
              <a:rPr lang="en-US"/>
              <a:pPr>
                <a:defRPr/>
              </a:pPr>
              <a:t>19</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1798A380-47A2-43C0-964F-C4EFA7387E97}" type="slidenum">
              <a:rPr lang="en-US" sz="1000">
                <a:effectLst>
                  <a:outerShdw blurRad="38100" dist="38100" dir="2700000" algn="tl">
                    <a:srgbClr val="000000"/>
                  </a:outerShdw>
                </a:effectLst>
              </a:rPr>
              <a:pPr algn="r">
                <a:defRPr/>
              </a:pPr>
              <a:t>19</a:t>
            </a:fld>
            <a:endParaRPr lang="en-US" sz="1000">
              <a:effectLst>
                <a:outerShdw blurRad="38100" dist="38100" dir="2700000" algn="tl">
                  <a:srgbClr val="000000"/>
                </a:outerShdw>
              </a:effectLst>
            </a:endParaRPr>
          </a:p>
        </p:txBody>
      </p:sp>
      <p:sp>
        <p:nvSpPr>
          <p:cNvPr id="106498" name="Rectangle 2"/>
          <p:cNvSpPr>
            <a:spLocks noGrp="1" noChangeArrowheads="1"/>
          </p:cNvSpPr>
          <p:nvPr>
            <p:ph type="title"/>
          </p:nvPr>
        </p:nvSpPr>
        <p:spPr/>
        <p:txBody>
          <a:bodyPr/>
          <a:lstStyle/>
          <a:p>
            <a:pPr eaLnBrk="1" hangingPunct="1">
              <a:defRPr/>
            </a:pPr>
            <a:r>
              <a:rPr lang="en-US" sz="4000" smtClean="0"/>
              <a:t>Case Study – 1( Insurance of Life )</a:t>
            </a:r>
          </a:p>
        </p:txBody>
      </p:sp>
      <p:sp>
        <p:nvSpPr>
          <p:cNvPr id="106499" name="Rectangle 3"/>
          <p:cNvSpPr>
            <a:spLocks noGrp="1" noChangeArrowheads="1"/>
          </p:cNvSpPr>
          <p:nvPr>
            <p:ph type="body" idx="1"/>
          </p:nvPr>
        </p:nvSpPr>
        <p:spPr/>
        <p:txBody>
          <a:bodyPr/>
          <a:lstStyle/>
          <a:p>
            <a:pPr algn="just" eaLnBrk="1" hangingPunct="1">
              <a:buFont typeface="Wingdings" pitchFamily="2" charset="2"/>
              <a:buNone/>
              <a:defRPr/>
            </a:pPr>
            <a:r>
              <a:rPr lang="en-US" dirty="0" smtClean="0"/>
              <a:t>	Death of Mr. Ram Prasad </a:t>
            </a:r>
            <a:r>
              <a:rPr lang="en-US" dirty="0" err="1" smtClean="0"/>
              <a:t>Verma</a:t>
            </a:r>
            <a:r>
              <a:rPr lang="en-US" dirty="0" smtClean="0"/>
              <a:t>, owner of Insured vehicle  Motor Cycle No. CG 08 A 0106 covered under Motor Insurance Policy. While driving his own vehicle, collided with Bullock cart ,died in the accident following fatal injuries in the said mishap.</a:t>
            </a:r>
          </a:p>
          <a:p>
            <a:pPr algn="just" eaLnBrk="1" hangingPunct="1">
              <a:buFont typeface="Wingdings" pitchFamily="2" charset="2"/>
              <a:buNone/>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32C7F919-448C-4704-A460-924895C85902}"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9AF43E6-22F6-41D5-B09D-B032EAF5BCF3}" type="slidenum">
              <a:rPr lang="en-US"/>
              <a:pPr>
                <a:defRPr/>
              </a:pPr>
              <a:t>2</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C5C242C6-0D68-41AD-B98C-FC1B26B6DE9D}" type="slidenum">
              <a:rPr lang="en-US" sz="1000">
                <a:effectLst>
                  <a:outerShdw blurRad="38100" dist="38100" dir="2700000" algn="tl">
                    <a:srgbClr val="000000"/>
                  </a:outerShdw>
                </a:effectLst>
              </a:rPr>
              <a:pPr algn="r">
                <a:defRPr/>
              </a:pPr>
              <a:t>2</a:t>
            </a:fld>
            <a:endParaRPr lang="en-US" sz="1000">
              <a:effectLst>
                <a:outerShdw blurRad="38100" dist="38100" dir="2700000" algn="tl">
                  <a:srgbClr val="000000"/>
                </a:outerShdw>
              </a:effectLst>
            </a:endParaRPr>
          </a:p>
        </p:txBody>
      </p:sp>
      <p:sp>
        <p:nvSpPr>
          <p:cNvPr id="96258" name="Rectangle 2"/>
          <p:cNvSpPr>
            <a:spLocks noGrp="1" noChangeArrowheads="1"/>
          </p:cNvSpPr>
          <p:nvPr>
            <p:ph type="title"/>
          </p:nvPr>
        </p:nvSpPr>
        <p:spPr/>
        <p:txBody>
          <a:bodyPr/>
          <a:lstStyle/>
          <a:p>
            <a:pPr eaLnBrk="1" hangingPunct="1">
              <a:defRPr/>
            </a:pPr>
            <a:r>
              <a:rPr lang="en-US" smtClean="0"/>
              <a:t>What is Insurance</a:t>
            </a:r>
          </a:p>
        </p:txBody>
      </p:sp>
      <p:sp>
        <p:nvSpPr>
          <p:cNvPr id="96259" name="Rectangle 3"/>
          <p:cNvSpPr>
            <a:spLocks noGrp="1" noChangeArrowheads="1"/>
          </p:cNvSpPr>
          <p:nvPr>
            <p:ph type="body" idx="1"/>
          </p:nvPr>
        </p:nvSpPr>
        <p:spPr/>
        <p:txBody>
          <a:bodyPr/>
          <a:lstStyle/>
          <a:p>
            <a:pPr algn="just" eaLnBrk="1" hangingPunct="1">
              <a:lnSpc>
                <a:spcPct val="90000"/>
              </a:lnSpc>
              <a:defRPr/>
            </a:pPr>
            <a:r>
              <a:rPr lang="en-US" sz="2400" b="1" dirty="0" smtClean="0"/>
              <a:t>Insurance</a:t>
            </a:r>
            <a:r>
              <a:rPr lang="en-US" sz="2400" dirty="0" smtClean="0"/>
              <a:t> is the equitable transfer of the risk of a loss, from one entity to another in exchange for payment. It is a form of </a:t>
            </a:r>
            <a:r>
              <a:rPr lang="en-US" sz="2400" dirty="0" smtClean="0">
                <a:hlinkClick r:id="rId2" tooltip="Risk management"/>
              </a:rPr>
              <a:t>risk management</a:t>
            </a:r>
            <a:r>
              <a:rPr lang="en-US" sz="2400" dirty="0" smtClean="0"/>
              <a:t> primarily used to </a:t>
            </a:r>
            <a:r>
              <a:rPr lang="en-US" sz="2400" dirty="0" smtClean="0">
                <a:hlinkClick r:id="rId3" tooltip="Hedge (finance)"/>
              </a:rPr>
              <a:t>hedge</a:t>
            </a:r>
            <a:r>
              <a:rPr lang="en-US" sz="2400" dirty="0" smtClean="0"/>
              <a:t> against the risk of uncertain loss.</a:t>
            </a:r>
          </a:p>
          <a:p>
            <a:pPr algn="just" eaLnBrk="1" hangingPunct="1">
              <a:lnSpc>
                <a:spcPct val="90000"/>
              </a:lnSpc>
              <a:defRPr/>
            </a:pPr>
            <a:endParaRPr lang="en-US" sz="2400" dirty="0" smtClean="0"/>
          </a:p>
          <a:p>
            <a:pPr algn="just" eaLnBrk="1" hangingPunct="1">
              <a:lnSpc>
                <a:spcPct val="90000"/>
              </a:lnSpc>
              <a:defRPr/>
            </a:pPr>
            <a:r>
              <a:rPr lang="en-US" sz="2400" dirty="0" smtClean="0"/>
              <a:t>An insurer is the Company selling  insurance.</a:t>
            </a:r>
          </a:p>
          <a:p>
            <a:pPr algn="just" eaLnBrk="1" hangingPunct="1">
              <a:lnSpc>
                <a:spcPct val="90000"/>
              </a:lnSpc>
              <a:defRPr/>
            </a:pPr>
            <a:r>
              <a:rPr lang="en-US" sz="2400" dirty="0" smtClean="0"/>
              <a:t>The insured, or Policyholder, is the Person or Entity buying the insurance policy. </a:t>
            </a:r>
          </a:p>
          <a:p>
            <a:pPr algn="just" eaLnBrk="1" hangingPunct="1">
              <a:lnSpc>
                <a:spcPct val="90000"/>
              </a:lnSpc>
              <a:defRPr/>
            </a:pPr>
            <a:r>
              <a:rPr lang="en-US" sz="2400" dirty="0" smtClean="0"/>
              <a:t>The amount of </a:t>
            </a:r>
            <a:r>
              <a:rPr lang="en-US" sz="2400" dirty="0" smtClean="0">
                <a:hlinkClick r:id="rId4" tooltip="Money"/>
              </a:rPr>
              <a:t>money</a:t>
            </a:r>
            <a:r>
              <a:rPr lang="en-US" sz="2400" dirty="0" smtClean="0"/>
              <a:t> to be charged for  insurance coverage is called the Premium.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F5A5E527-1AD4-41D1-9CE4-88FEBE33B15E}"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8D13FA93-2A3F-40FA-8C99-0682E57828D9}" type="slidenum">
              <a:rPr lang="en-US"/>
              <a:pPr>
                <a:defRPr/>
              </a:pPr>
              <a:t>20</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6456E2A5-5631-4C28-904D-224F72272D9D}" type="slidenum">
              <a:rPr lang="en-US" sz="1000">
                <a:effectLst>
                  <a:outerShdw blurRad="38100" dist="38100" dir="2700000" algn="tl">
                    <a:srgbClr val="000000"/>
                  </a:outerShdw>
                </a:effectLst>
              </a:rPr>
              <a:pPr algn="r">
                <a:defRPr/>
              </a:pPr>
              <a:t>20</a:t>
            </a:fld>
            <a:endParaRPr lang="en-US" sz="1000">
              <a:effectLst>
                <a:outerShdw blurRad="38100" dist="38100" dir="2700000" algn="tl">
                  <a:srgbClr val="000000"/>
                </a:outerShdw>
              </a:effectLst>
            </a:endParaRPr>
          </a:p>
        </p:txBody>
      </p:sp>
      <p:sp>
        <p:nvSpPr>
          <p:cNvPr id="111618" name="Rectangle 2"/>
          <p:cNvSpPr>
            <a:spLocks noGrp="1" noChangeArrowheads="1"/>
          </p:cNvSpPr>
          <p:nvPr>
            <p:ph type="title"/>
          </p:nvPr>
        </p:nvSpPr>
        <p:spPr/>
        <p:txBody>
          <a:bodyPr/>
          <a:lstStyle/>
          <a:p>
            <a:pPr eaLnBrk="1" hangingPunct="1">
              <a:defRPr/>
            </a:pPr>
            <a:r>
              <a:rPr lang="en-US" sz="4000" smtClean="0"/>
              <a:t>Case Study – 1( Insurance of Life )</a:t>
            </a:r>
          </a:p>
        </p:txBody>
      </p:sp>
      <p:sp>
        <p:nvSpPr>
          <p:cNvPr id="111619" name="Rectangle 3"/>
          <p:cNvSpPr>
            <a:spLocks noGrp="1" noChangeArrowheads="1"/>
          </p:cNvSpPr>
          <p:nvPr>
            <p:ph type="body" idx="1"/>
          </p:nvPr>
        </p:nvSpPr>
        <p:spPr/>
        <p:txBody>
          <a:bodyPr/>
          <a:lstStyle/>
          <a:p>
            <a:pPr algn="just" eaLnBrk="1" hangingPunct="1">
              <a:defRPr/>
            </a:pPr>
            <a:r>
              <a:rPr lang="en-US" sz="2400" smtClean="0"/>
              <a:t>This was the case of P.A. Claim and liability was restricted to Rs.1 lac only, as Insured (owner/ driver)/ deceased was covered under Compulsory PA Section of the subject policy.</a:t>
            </a:r>
          </a:p>
          <a:p>
            <a:pPr algn="just" eaLnBrk="1" hangingPunct="1">
              <a:defRPr/>
            </a:pPr>
            <a:r>
              <a:rPr lang="en-US" sz="2400" b="1" smtClean="0"/>
              <a:t>MACT Case</a:t>
            </a:r>
          </a:p>
          <a:p>
            <a:pPr algn="just" eaLnBrk="1" hangingPunct="1">
              <a:buFont typeface="Wingdings" pitchFamily="2" charset="2"/>
              <a:buNone/>
              <a:defRPr/>
            </a:pPr>
            <a:r>
              <a:rPr lang="en-US" sz="2400" b="1" smtClean="0"/>
              <a:t>	</a:t>
            </a:r>
            <a:r>
              <a:rPr lang="en-US" sz="2400" smtClean="0"/>
              <a:t>Claimant / legal heirs of the deceased lodged a claim for compensation under Sec. 163 A of MV Act before MACT Rajnandgaon treating the deceased as third party.</a:t>
            </a:r>
          </a:p>
          <a:p>
            <a:pPr algn="just" eaLnBrk="1" hangingPunct="1">
              <a:buFont typeface="Wingdings" pitchFamily="2" charset="2"/>
              <a:buNone/>
              <a:defRPr/>
            </a:pPr>
            <a:endParaRPr lang="en-US"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5EA2A27B-6870-443A-B9CD-A5B317C4A04E}"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6CCFF3C1-352A-482E-B8CC-44B3DA230549}" type="slidenum">
              <a:rPr lang="en-US"/>
              <a:pPr>
                <a:defRPr/>
              </a:pPr>
              <a:t>21</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41EE13DA-BA08-4B69-9031-404D1C2F7DEF}" type="slidenum">
              <a:rPr lang="en-US" sz="1000">
                <a:effectLst>
                  <a:outerShdw blurRad="38100" dist="38100" dir="2700000" algn="tl">
                    <a:srgbClr val="000000"/>
                  </a:outerShdw>
                </a:effectLst>
              </a:rPr>
              <a:pPr algn="r">
                <a:defRPr/>
              </a:pPr>
              <a:t>21</a:t>
            </a:fld>
            <a:endParaRPr lang="en-US" sz="1000">
              <a:effectLst>
                <a:outerShdw blurRad="38100" dist="38100" dir="2700000" algn="tl">
                  <a:srgbClr val="000000"/>
                </a:outerShdw>
              </a:effectLst>
            </a:endParaRPr>
          </a:p>
        </p:txBody>
      </p:sp>
      <p:sp>
        <p:nvSpPr>
          <p:cNvPr id="112642" name="Rectangle 2"/>
          <p:cNvSpPr>
            <a:spLocks noGrp="1" noChangeArrowheads="1"/>
          </p:cNvSpPr>
          <p:nvPr>
            <p:ph type="title"/>
          </p:nvPr>
        </p:nvSpPr>
        <p:spPr/>
        <p:txBody>
          <a:bodyPr/>
          <a:lstStyle/>
          <a:p>
            <a:pPr eaLnBrk="1" hangingPunct="1">
              <a:defRPr/>
            </a:pPr>
            <a:r>
              <a:rPr lang="en-US" sz="4000" smtClean="0"/>
              <a:t>Case Study – 1( Insurance of Life )</a:t>
            </a:r>
          </a:p>
        </p:txBody>
      </p:sp>
      <p:sp>
        <p:nvSpPr>
          <p:cNvPr id="112643" name="Rectangle 3"/>
          <p:cNvSpPr>
            <a:spLocks noGrp="1" noChangeArrowheads="1"/>
          </p:cNvSpPr>
          <p:nvPr>
            <p:ph type="body" idx="1"/>
          </p:nvPr>
        </p:nvSpPr>
        <p:spPr>
          <a:xfrm>
            <a:off x="457200" y="1447800"/>
            <a:ext cx="8229600" cy="4530725"/>
          </a:xfrm>
        </p:spPr>
        <p:txBody>
          <a:bodyPr/>
          <a:lstStyle/>
          <a:p>
            <a:pPr algn="just" eaLnBrk="1" hangingPunct="1">
              <a:defRPr/>
            </a:pPr>
            <a:r>
              <a:rPr lang="en-US" sz="2400" dirty="0" smtClean="0"/>
              <a:t>During the course of trial in lower court, no  witness/evidence was adduced by the office against lodging the claim on self insured vehicle u/s. 163 A.</a:t>
            </a:r>
          </a:p>
          <a:p>
            <a:pPr algn="just" eaLnBrk="1" hangingPunct="1">
              <a:defRPr/>
            </a:pPr>
            <a:r>
              <a:rPr lang="en-US" sz="2400" dirty="0" smtClean="0"/>
              <a:t>Since deceased was not a Thirty party, claim was not maintainable u/s 163 A  of M.V. Act.</a:t>
            </a:r>
          </a:p>
          <a:p>
            <a:pPr algn="just" eaLnBrk="1" hangingPunct="1">
              <a:defRPr/>
            </a:pPr>
            <a:r>
              <a:rPr lang="en-US" sz="2400" dirty="0" smtClean="0"/>
              <a:t>  However MACT  passed award against the Company for  Rs.7,82,589/ considering deceased as Third party in the absence of defense witness from the Company’s side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48B02DF-B90D-4471-9ACF-FD658776986B}"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CFB98D45-8E34-4E9F-B977-A8F2971E0880}" type="slidenum">
              <a:rPr lang="en-US"/>
              <a:pPr>
                <a:defRPr/>
              </a:pPr>
              <a:t>22</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73B0C3ED-8F7B-4EC6-8AF2-2DE00B5DC26E}" type="slidenum">
              <a:rPr lang="en-US" sz="1000">
                <a:effectLst>
                  <a:outerShdw blurRad="38100" dist="38100" dir="2700000" algn="tl">
                    <a:srgbClr val="000000"/>
                  </a:outerShdw>
                </a:effectLst>
              </a:rPr>
              <a:pPr algn="r">
                <a:defRPr/>
              </a:pPr>
              <a:t>22</a:t>
            </a:fld>
            <a:endParaRPr lang="en-US" sz="1000">
              <a:effectLst>
                <a:outerShdw blurRad="38100" dist="38100" dir="2700000" algn="tl">
                  <a:srgbClr val="000000"/>
                </a:outerShdw>
              </a:effectLst>
            </a:endParaRPr>
          </a:p>
        </p:txBody>
      </p:sp>
      <p:sp>
        <p:nvSpPr>
          <p:cNvPr id="113666" name="Rectangle 2"/>
          <p:cNvSpPr>
            <a:spLocks noGrp="1" noChangeArrowheads="1"/>
          </p:cNvSpPr>
          <p:nvPr>
            <p:ph type="title"/>
          </p:nvPr>
        </p:nvSpPr>
        <p:spPr/>
        <p:txBody>
          <a:bodyPr/>
          <a:lstStyle/>
          <a:p>
            <a:pPr eaLnBrk="1" hangingPunct="1">
              <a:defRPr/>
            </a:pPr>
            <a:r>
              <a:rPr lang="en-US" sz="4000" smtClean="0"/>
              <a:t>Case Study – 1( Insurance of Life )</a:t>
            </a:r>
          </a:p>
        </p:txBody>
      </p:sp>
      <p:sp>
        <p:nvSpPr>
          <p:cNvPr id="113667" name="Rectangle 3"/>
          <p:cNvSpPr>
            <a:spLocks noGrp="1" noChangeArrowheads="1"/>
          </p:cNvSpPr>
          <p:nvPr>
            <p:ph type="body" idx="1"/>
          </p:nvPr>
        </p:nvSpPr>
        <p:spPr/>
        <p:txBody>
          <a:bodyPr/>
          <a:lstStyle/>
          <a:p>
            <a:pPr algn="just" eaLnBrk="1" hangingPunct="1">
              <a:defRPr/>
            </a:pPr>
            <a:r>
              <a:rPr lang="en-US" sz="2400" dirty="0" smtClean="0"/>
              <a:t>Advocate advised the Branch Office to go for an appeal against the Award as Court had ordered wrongly in contravention to the policy condition.</a:t>
            </a:r>
          </a:p>
          <a:p>
            <a:pPr algn="just" eaLnBrk="1" hangingPunct="1">
              <a:buFont typeface="Wingdings" pitchFamily="2" charset="2"/>
              <a:buNone/>
              <a:defRPr/>
            </a:pPr>
            <a:endParaRPr lang="en-US" sz="2400" dirty="0" smtClean="0"/>
          </a:p>
          <a:p>
            <a:pPr algn="just" eaLnBrk="1" hangingPunct="1">
              <a:defRPr/>
            </a:pPr>
            <a:r>
              <a:rPr lang="en-US" sz="2400" dirty="0" smtClean="0"/>
              <a:t>The Office has not made any efforts to go for an appeal ignoring advices of our dealing advocate and lost the Case.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3D79F3B0-E5D1-4C71-9DB2-935B6BD09BFF}"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E08AF569-A7DE-4D52-B518-CC6CE34A03C5}" type="slidenum">
              <a:rPr lang="en-US"/>
              <a:pPr>
                <a:defRPr/>
              </a:pPr>
              <a:t>23</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BC360CB2-BF54-463D-8D88-493A98B71B29}" type="slidenum">
              <a:rPr lang="en-US" sz="1000">
                <a:effectLst>
                  <a:outerShdw blurRad="38100" dist="38100" dir="2700000" algn="tl">
                    <a:srgbClr val="000000"/>
                  </a:outerShdw>
                </a:effectLst>
              </a:rPr>
              <a:pPr algn="r">
                <a:defRPr/>
              </a:pPr>
              <a:t>23</a:t>
            </a:fld>
            <a:endParaRPr lang="en-US" sz="1000">
              <a:effectLst>
                <a:outerShdw blurRad="38100" dist="38100" dir="2700000" algn="tl">
                  <a:srgbClr val="000000"/>
                </a:outerShdw>
              </a:effectLst>
            </a:endParaRPr>
          </a:p>
        </p:txBody>
      </p:sp>
      <p:sp>
        <p:nvSpPr>
          <p:cNvPr id="55298" name="Rectangle 2"/>
          <p:cNvSpPr>
            <a:spLocks noGrp="1" noChangeArrowheads="1"/>
          </p:cNvSpPr>
          <p:nvPr>
            <p:ph type="title"/>
          </p:nvPr>
        </p:nvSpPr>
        <p:spPr/>
        <p:txBody>
          <a:bodyPr/>
          <a:lstStyle/>
          <a:p>
            <a:pPr eaLnBrk="1" hangingPunct="1">
              <a:defRPr/>
            </a:pPr>
            <a:r>
              <a:rPr lang="en-US" sz="3600" u="sng" smtClean="0"/>
              <a:t>Procedure of General Insurance Claim</a:t>
            </a:r>
          </a:p>
        </p:txBody>
      </p:sp>
      <p:sp>
        <p:nvSpPr>
          <p:cNvPr id="55299" name="Rectangle 3"/>
          <p:cNvSpPr>
            <a:spLocks noGrp="1" noChangeArrowheads="1"/>
          </p:cNvSpPr>
          <p:nvPr>
            <p:ph type="body" idx="1"/>
          </p:nvPr>
        </p:nvSpPr>
        <p:spPr/>
        <p:txBody>
          <a:bodyPr/>
          <a:lstStyle/>
          <a:p>
            <a:pPr algn="just" eaLnBrk="1" hangingPunct="1">
              <a:defRPr/>
            </a:pPr>
            <a:r>
              <a:rPr lang="en-US" sz="2800" dirty="0" smtClean="0"/>
              <a:t>Intimation by Insured for  accidental loss to subject matter of Insurance</a:t>
            </a:r>
          </a:p>
          <a:p>
            <a:pPr algn="just" eaLnBrk="1" hangingPunct="1">
              <a:defRPr/>
            </a:pPr>
            <a:r>
              <a:rPr lang="en-US" sz="2800" dirty="0" smtClean="0"/>
              <a:t>Registration of Claim by Insurer</a:t>
            </a:r>
          </a:p>
          <a:p>
            <a:pPr algn="just" eaLnBrk="1" hangingPunct="1">
              <a:defRPr/>
            </a:pPr>
            <a:r>
              <a:rPr lang="en-US" sz="2800" dirty="0" smtClean="0"/>
              <a:t>Deputation of Surveyor / Investigator  for assessment of liability of Insurer</a:t>
            </a:r>
          </a:p>
          <a:p>
            <a:pPr algn="just" eaLnBrk="1" hangingPunct="1">
              <a:defRPr/>
            </a:pPr>
            <a:r>
              <a:rPr lang="en-US" sz="2800" dirty="0" smtClean="0"/>
              <a:t>Assessment and submission of Survey report by Surveyor</a:t>
            </a:r>
          </a:p>
          <a:p>
            <a:pPr algn="just" eaLnBrk="1" hangingPunct="1">
              <a:defRPr/>
            </a:pPr>
            <a:r>
              <a:rPr lang="en-US" sz="2800" dirty="0" smtClean="0"/>
              <a:t>Scrutiny of Claim file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88F2F038-0D9A-46E8-982B-517713904D47}"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3F0B50C0-F6A5-4DDD-8F3D-E6EF00889DA7}" type="slidenum">
              <a:rPr lang="en-US"/>
              <a:pPr>
                <a:defRPr/>
              </a:pPr>
              <a:t>24</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71343674-4675-402D-942F-6F6F2FBA4930}" type="slidenum">
              <a:rPr lang="en-US" sz="1000">
                <a:effectLst>
                  <a:outerShdw blurRad="38100" dist="38100" dir="2700000" algn="tl">
                    <a:srgbClr val="000000"/>
                  </a:outerShdw>
                </a:effectLst>
              </a:rPr>
              <a:pPr algn="r">
                <a:defRPr/>
              </a:pPr>
              <a:t>24</a:t>
            </a:fld>
            <a:endParaRPr lang="en-US" sz="1000">
              <a:effectLst>
                <a:outerShdw blurRad="38100" dist="38100" dir="2700000" algn="tl">
                  <a:srgbClr val="000000"/>
                </a:outerShdw>
              </a:effectLst>
            </a:endParaRPr>
          </a:p>
        </p:txBody>
      </p:sp>
      <p:sp>
        <p:nvSpPr>
          <p:cNvPr id="56322" name="Rectangle 2"/>
          <p:cNvSpPr>
            <a:spLocks noGrp="1" noChangeArrowheads="1"/>
          </p:cNvSpPr>
          <p:nvPr>
            <p:ph type="title"/>
          </p:nvPr>
        </p:nvSpPr>
        <p:spPr/>
        <p:txBody>
          <a:bodyPr/>
          <a:lstStyle/>
          <a:p>
            <a:pPr eaLnBrk="1" hangingPunct="1">
              <a:defRPr/>
            </a:pPr>
            <a:r>
              <a:rPr lang="en-US" sz="3600" u="sng" smtClean="0"/>
              <a:t>Procedure of General Insurance Claim</a:t>
            </a:r>
          </a:p>
        </p:txBody>
      </p:sp>
      <p:sp>
        <p:nvSpPr>
          <p:cNvPr id="56323" name="Rectangle 3"/>
          <p:cNvSpPr>
            <a:spLocks noGrp="1" noChangeArrowheads="1"/>
          </p:cNvSpPr>
          <p:nvPr>
            <p:ph type="body" idx="1"/>
          </p:nvPr>
        </p:nvSpPr>
        <p:spPr/>
        <p:txBody>
          <a:bodyPr/>
          <a:lstStyle/>
          <a:p>
            <a:pPr algn="just" eaLnBrk="1" hangingPunct="1">
              <a:lnSpc>
                <a:spcPct val="90000"/>
              </a:lnSpc>
              <a:defRPr/>
            </a:pPr>
            <a:r>
              <a:rPr lang="en-US" smtClean="0"/>
              <a:t>Letter to Insured regarding assessment of loss and to submit required information / papers.</a:t>
            </a:r>
          </a:p>
          <a:p>
            <a:pPr algn="just" eaLnBrk="1" hangingPunct="1">
              <a:lnSpc>
                <a:spcPct val="90000"/>
              </a:lnSpc>
              <a:buFont typeface="Wingdings" pitchFamily="2" charset="2"/>
              <a:buNone/>
              <a:defRPr/>
            </a:pPr>
            <a:endParaRPr lang="en-US" smtClean="0"/>
          </a:p>
          <a:p>
            <a:pPr algn="just" eaLnBrk="1" hangingPunct="1">
              <a:lnSpc>
                <a:spcPct val="90000"/>
              </a:lnSpc>
              <a:defRPr/>
            </a:pPr>
            <a:r>
              <a:rPr lang="en-US" smtClean="0"/>
              <a:t>Approval of Claim by the Competent Authority, after receiving the complete information / papers</a:t>
            </a:r>
          </a:p>
          <a:p>
            <a:pPr algn="just" eaLnBrk="1" hangingPunct="1">
              <a:lnSpc>
                <a:spcPct val="90000"/>
              </a:lnSpc>
              <a:buFont typeface="Wingdings" pitchFamily="2" charset="2"/>
              <a:buNone/>
              <a:defRPr/>
            </a:pPr>
            <a:endParaRPr lang="en-US" smtClean="0"/>
          </a:p>
          <a:p>
            <a:pPr algn="just" eaLnBrk="1" hangingPunct="1">
              <a:lnSpc>
                <a:spcPct val="90000"/>
              </a:lnSpc>
              <a:defRPr/>
            </a:pPr>
            <a:r>
              <a:rPr lang="en-US" smtClean="0"/>
              <a:t>Settlement of Claim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913FF50E-EF6A-463B-B0DE-798C7AD09A08}"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614D4558-F470-4A0C-B7C2-538FED6B9341}" type="slidenum">
              <a:rPr lang="en-US"/>
              <a:pPr>
                <a:defRPr/>
              </a:pPr>
              <a:t>25</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E38DE674-62A8-4217-B719-943299AF8576}" type="slidenum">
              <a:rPr lang="en-US" sz="1000">
                <a:effectLst>
                  <a:outerShdw blurRad="38100" dist="38100" dir="2700000" algn="tl">
                    <a:srgbClr val="000000"/>
                  </a:outerShdw>
                </a:effectLst>
              </a:rPr>
              <a:pPr algn="r">
                <a:defRPr/>
              </a:pPr>
              <a:t>25</a:t>
            </a:fld>
            <a:endParaRPr lang="en-US" sz="1000">
              <a:effectLst>
                <a:outerShdw blurRad="38100" dist="38100" dir="2700000" algn="tl">
                  <a:srgbClr val="000000"/>
                </a:outerShdw>
              </a:effectLst>
            </a:endParaRPr>
          </a:p>
        </p:txBody>
      </p:sp>
      <p:sp>
        <p:nvSpPr>
          <p:cNvPr id="121858" name="Rectangle 2"/>
          <p:cNvSpPr>
            <a:spLocks noGrp="1" noChangeArrowheads="1"/>
          </p:cNvSpPr>
          <p:nvPr>
            <p:ph type="title"/>
          </p:nvPr>
        </p:nvSpPr>
        <p:spPr/>
        <p:txBody>
          <a:bodyPr/>
          <a:lstStyle/>
          <a:p>
            <a:pPr eaLnBrk="1" hangingPunct="1">
              <a:defRPr/>
            </a:pPr>
            <a:r>
              <a:rPr lang="en-US" smtClean="0"/>
              <a:t>Case Study - 2</a:t>
            </a:r>
          </a:p>
        </p:txBody>
      </p:sp>
      <p:sp>
        <p:nvSpPr>
          <p:cNvPr id="121859" name="Rectangle 3"/>
          <p:cNvSpPr>
            <a:spLocks noGrp="1" noChangeArrowheads="1"/>
          </p:cNvSpPr>
          <p:nvPr>
            <p:ph type="body" idx="1"/>
          </p:nvPr>
        </p:nvSpPr>
        <p:spPr/>
        <p:txBody>
          <a:bodyPr/>
          <a:lstStyle/>
          <a:p>
            <a:pPr algn="just" eaLnBrk="1" hangingPunct="1">
              <a:defRPr/>
            </a:pPr>
            <a:r>
              <a:rPr lang="en-US" sz="2400" dirty="0" smtClean="0"/>
              <a:t>A Senior Assistant in one of the Divisional Office of a General Insurance Company working in Motor Third Party Claims Department for a long time. His wife was working in the Accounts Department of the same office. </a:t>
            </a:r>
          </a:p>
          <a:p>
            <a:pPr algn="just" eaLnBrk="1" hangingPunct="1">
              <a:buFont typeface="Wingdings" pitchFamily="2" charset="2"/>
              <a:buNone/>
              <a:defRPr/>
            </a:pPr>
            <a:endParaRPr lang="en-US" sz="2400" dirty="0" smtClean="0"/>
          </a:p>
          <a:p>
            <a:pPr algn="just" eaLnBrk="1" hangingPunct="1">
              <a:defRPr/>
            </a:pPr>
            <a:r>
              <a:rPr lang="en-US" sz="2400" dirty="0" smtClean="0"/>
              <a:t>In the compound where Motor Accident Claim Tribunal was situated, there was a branch of nationalized Bank.  The tribunal has its account also in the same Bank. The Insurance Company has its payment account in the same Bank.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EFDB9ED3-287D-454F-B7F2-FE89232D452A}"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A04B1F3D-6B58-4325-8B51-68AC27C3A392}" type="slidenum">
              <a:rPr lang="en-US"/>
              <a:pPr>
                <a:defRPr/>
              </a:pPr>
              <a:t>26</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A1E5EDF8-22EE-4625-AB6E-AFB15D50EED3}" type="slidenum">
              <a:rPr lang="en-US" sz="1000">
                <a:effectLst>
                  <a:outerShdw blurRad="38100" dist="38100" dir="2700000" algn="tl">
                    <a:srgbClr val="000000"/>
                  </a:outerShdw>
                </a:effectLst>
              </a:rPr>
              <a:pPr algn="r">
                <a:defRPr/>
              </a:pPr>
              <a:t>26</a:t>
            </a:fld>
            <a:endParaRPr lang="en-US" sz="1000">
              <a:effectLst>
                <a:outerShdw blurRad="38100" dist="38100" dir="2700000" algn="tl">
                  <a:srgbClr val="000000"/>
                </a:outerShdw>
              </a:effectLst>
            </a:endParaRPr>
          </a:p>
        </p:txBody>
      </p:sp>
      <p:sp>
        <p:nvSpPr>
          <p:cNvPr id="122882" name="Rectangle 2"/>
          <p:cNvSpPr>
            <a:spLocks noGrp="1" noChangeArrowheads="1"/>
          </p:cNvSpPr>
          <p:nvPr>
            <p:ph type="title"/>
          </p:nvPr>
        </p:nvSpPr>
        <p:spPr/>
        <p:txBody>
          <a:bodyPr/>
          <a:lstStyle/>
          <a:p>
            <a:pPr eaLnBrk="1" hangingPunct="1">
              <a:defRPr/>
            </a:pPr>
            <a:r>
              <a:rPr lang="en-US" smtClean="0"/>
              <a:t>Case Study - 2</a:t>
            </a:r>
          </a:p>
        </p:txBody>
      </p:sp>
      <p:sp>
        <p:nvSpPr>
          <p:cNvPr id="122883" name="Rectangle 3"/>
          <p:cNvSpPr>
            <a:spLocks noGrp="1" noChangeArrowheads="1"/>
          </p:cNvSpPr>
          <p:nvPr>
            <p:ph type="body" idx="1"/>
          </p:nvPr>
        </p:nvSpPr>
        <p:spPr/>
        <p:txBody>
          <a:bodyPr/>
          <a:lstStyle/>
          <a:p>
            <a:pPr algn="just" eaLnBrk="1" hangingPunct="1">
              <a:lnSpc>
                <a:spcPct val="90000"/>
              </a:lnSpc>
              <a:defRPr/>
            </a:pPr>
            <a:r>
              <a:rPr lang="en-US" sz="2400" dirty="0" smtClean="0"/>
              <a:t>This Senior Asst., over a period of time became very friendly with some of the advocates in MACT Court as also some clerks  in the Bank. This was made possible because of his regular visit to MACT to meet advocates in his official capacity as also to the Bank where the Company was having the payment Account.</a:t>
            </a:r>
          </a:p>
          <a:p>
            <a:pPr algn="just" eaLnBrk="1" hangingPunct="1">
              <a:lnSpc>
                <a:spcPct val="90000"/>
              </a:lnSpc>
              <a:defRPr/>
            </a:pPr>
            <a:r>
              <a:rPr lang="en-US" sz="2400" dirty="0" smtClean="0"/>
              <a:t>In Collaboration with some advocates and Bank employees, he floated a charitable trust called </a:t>
            </a:r>
            <a:r>
              <a:rPr lang="en-US" sz="2400" dirty="0" err="1" smtClean="0"/>
              <a:t>Maulana</a:t>
            </a:r>
            <a:r>
              <a:rPr lang="en-US" sz="2400" dirty="0" smtClean="0"/>
              <a:t> Azad Charitable Trust ( MACT ) and managed to open an account in the bank in the name of the same trust, which was existing on papers only</a:t>
            </a:r>
          </a:p>
          <a:p>
            <a:pPr algn="just" eaLnBrk="1" hangingPunct="1">
              <a:lnSpc>
                <a:spcPct val="90000"/>
              </a:lnSpc>
              <a:defRPr/>
            </a:pPr>
            <a:endParaRPr lang="en-US"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B32BB69-8FCB-42E9-893E-35015043389E}"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C0A3B12A-DD75-44B6-A8EB-FB2AACF667D4}" type="slidenum">
              <a:rPr lang="en-US"/>
              <a:pPr>
                <a:defRPr/>
              </a:pPr>
              <a:t>27</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0FECF776-530E-4BAF-9D59-10FDF83490CC}" type="slidenum">
              <a:rPr lang="en-US" sz="1000">
                <a:effectLst>
                  <a:outerShdw blurRad="38100" dist="38100" dir="2700000" algn="tl">
                    <a:srgbClr val="000000"/>
                  </a:outerShdw>
                </a:effectLst>
              </a:rPr>
              <a:pPr algn="r">
                <a:defRPr/>
              </a:pPr>
              <a:t>27</a:t>
            </a:fld>
            <a:endParaRPr lang="en-US" sz="1000">
              <a:effectLst>
                <a:outerShdw blurRad="38100" dist="38100" dir="2700000" algn="tl">
                  <a:srgbClr val="000000"/>
                </a:outerShdw>
              </a:effectLst>
            </a:endParaRPr>
          </a:p>
        </p:txBody>
      </p:sp>
      <p:sp>
        <p:nvSpPr>
          <p:cNvPr id="123906" name="Rectangle 2"/>
          <p:cNvSpPr>
            <a:spLocks noGrp="1" noChangeArrowheads="1"/>
          </p:cNvSpPr>
          <p:nvPr>
            <p:ph type="title"/>
          </p:nvPr>
        </p:nvSpPr>
        <p:spPr/>
        <p:txBody>
          <a:bodyPr/>
          <a:lstStyle/>
          <a:p>
            <a:pPr eaLnBrk="1" hangingPunct="1">
              <a:defRPr/>
            </a:pPr>
            <a:r>
              <a:rPr lang="en-US" smtClean="0"/>
              <a:t>Case Study - 2</a:t>
            </a:r>
          </a:p>
        </p:txBody>
      </p:sp>
      <p:sp>
        <p:nvSpPr>
          <p:cNvPr id="123907" name="Rectangle 3"/>
          <p:cNvSpPr>
            <a:spLocks noGrp="1" noChangeArrowheads="1"/>
          </p:cNvSpPr>
          <p:nvPr>
            <p:ph type="body" idx="1"/>
          </p:nvPr>
        </p:nvSpPr>
        <p:spPr/>
        <p:txBody>
          <a:bodyPr/>
          <a:lstStyle/>
          <a:p>
            <a:pPr algn="just" eaLnBrk="1" hangingPunct="1">
              <a:defRPr/>
            </a:pPr>
            <a:r>
              <a:rPr lang="en-US" sz="2400" dirty="0" smtClean="0"/>
              <a:t>Against the award passed by the tribunal, </a:t>
            </a:r>
            <a:r>
              <a:rPr lang="en-US" sz="2400" dirty="0" err="1" smtClean="0"/>
              <a:t>cheques</a:t>
            </a:r>
            <a:r>
              <a:rPr lang="en-US" sz="2400" dirty="0" smtClean="0"/>
              <a:t> used to be prepared in the name of MACT and the same, instead of being deposited in the tribunal, were deposited in the trust account. </a:t>
            </a:r>
          </a:p>
          <a:p>
            <a:pPr algn="just" eaLnBrk="1" hangingPunct="1">
              <a:defRPr/>
            </a:pPr>
            <a:r>
              <a:rPr lang="en-US" sz="2400" dirty="0" smtClean="0"/>
              <a:t> His wife  being in the accounts department made his task easier.  His advocate friends and friends in bank were helpful in ensuring that proceeds are transferred to the trust without any problem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0F654CD-13E8-41FA-AAAA-180FC84BDE45}"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59A09E2-D5EC-4DE4-AE81-1E41A0D0669C}" type="slidenum">
              <a:rPr lang="en-US"/>
              <a:pPr>
                <a:defRPr/>
              </a:pPr>
              <a:t>28</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021BD768-B6DC-47EA-BD0E-C49FAE39A884}" type="slidenum">
              <a:rPr lang="en-US" sz="1000">
                <a:effectLst>
                  <a:outerShdw blurRad="38100" dist="38100" dir="2700000" algn="tl">
                    <a:srgbClr val="000000"/>
                  </a:outerShdw>
                </a:effectLst>
              </a:rPr>
              <a:pPr algn="r">
                <a:defRPr/>
              </a:pPr>
              <a:t>28</a:t>
            </a:fld>
            <a:endParaRPr lang="en-US" sz="1000">
              <a:effectLst>
                <a:outerShdw blurRad="38100" dist="38100" dir="2700000" algn="tl">
                  <a:srgbClr val="000000"/>
                </a:outerShdw>
              </a:effectLst>
            </a:endParaRPr>
          </a:p>
        </p:txBody>
      </p:sp>
      <p:sp>
        <p:nvSpPr>
          <p:cNvPr id="124930" name="Rectangle 2"/>
          <p:cNvSpPr>
            <a:spLocks noGrp="1" noChangeArrowheads="1"/>
          </p:cNvSpPr>
          <p:nvPr>
            <p:ph type="title"/>
          </p:nvPr>
        </p:nvSpPr>
        <p:spPr/>
        <p:txBody>
          <a:bodyPr/>
          <a:lstStyle/>
          <a:p>
            <a:pPr eaLnBrk="1" hangingPunct="1">
              <a:defRPr/>
            </a:pPr>
            <a:r>
              <a:rPr lang="en-US" smtClean="0"/>
              <a:t>Case Study - 2</a:t>
            </a:r>
          </a:p>
        </p:txBody>
      </p:sp>
      <p:sp>
        <p:nvSpPr>
          <p:cNvPr id="124931" name="Rectangle 3"/>
          <p:cNvSpPr>
            <a:spLocks noGrp="1" noChangeArrowheads="1"/>
          </p:cNvSpPr>
          <p:nvPr>
            <p:ph type="body" idx="1"/>
          </p:nvPr>
        </p:nvSpPr>
        <p:spPr/>
        <p:txBody>
          <a:bodyPr/>
          <a:lstStyle/>
          <a:p>
            <a:pPr algn="just" eaLnBrk="1" hangingPunct="1">
              <a:defRPr/>
            </a:pPr>
            <a:r>
              <a:rPr lang="en-US" sz="2400" smtClean="0"/>
              <a:t>A situation started developing wherein the claim file status in insurance company’s  office showed that award has been satisfied where as in court’s records settlement was still awaited.  This resulted in starting of execution proceedings against the insurance company.</a:t>
            </a:r>
          </a:p>
          <a:p>
            <a:pPr algn="just" eaLnBrk="1" hangingPunct="1">
              <a:defRPr/>
            </a:pPr>
            <a:r>
              <a:rPr lang="en-US" sz="2400" smtClean="0"/>
              <a:t>The senior assistant would then remove the office note sheet and the original judgment from the file and would prepare a fresh note sheet seeking permission for immediate settlement of award to avoid execution.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0E25202A-1739-4ED7-8C73-39FE222EFEF4}"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EA55276B-1ADB-4206-B28A-EF7395024741}" type="slidenum">
              <a:rPr lang="en-US"/>
              <a:pPr>
                <a:defRPr/>
              </a:pPr>
              <a:t>29</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9B6498AF-E143-43F3-8271-6FB55954AE70}" type="slidenum">
              <a:rPr lang="en-US" sz="1000">
                <a:effectLst>
                  <a:outerShdw blurRad="38100" dist="38100" dir="2700000" algn="tl">
                    <a:srgbClr val="000000"/>
                  </a:outerShdw>
                </a:effectLst>
              </a:rPr>
              <a:pPr algn="r">
                <a:defRPr/>
              </a:pPr>
              <a:t>29</a:t>
            </a:fld>
            <a:endParaRPr lang="en-US" sz="1000">
              <a:effectLst>
                <a:outerShdw blurRad="38100" dist="38100" dir="2700000" algn="tl">
                  <a:srgbClr val="000000"/>
                </a:outerShdw>
              </a:effectLst>
            </a:endParaRPr>
          </a:p>
        </p:txBody>
      </p:sp>
      <p:sp>
        <p:nvSpPr>
          <p:cNvPr id="125954" name="Rectangle 2"/>
          <p:cNvSpPr>
            <a:spLocks noGrp="1" noChangeArrowheads="1"/>
          </p:cNvSpPr>
          <p:nvPr>
            <p:ph type="title"/>
          </p:nvPr>
        </p:nvSpPr>
        <p:spPr/>
        <p:txBody>
          <a:bodyPr/>
          <a:lstStyle/>
          <a:p>
            <a:pPr eaLnBrk="1" hangingPunct="1">
              <a:defRPr/>
            </a:pPr>
            <a:r>
              <a:rPr lang="en-US" smtClean="0"/>
              <a:t>Case study - 2</a:t>
            </a:r>
          </a:p>
        </p:txBody>
      </p:sp>
      <p:sp>
        <p:nvSpPr>
          <p:cNvPr id="125955" name="Rectangle 3"/>
          <p:cNvSpPr>
            <a:spLocks noGrp="1" noChangeArrowheads="1"/>
          </p:cNvSpPr>
          <p:nvPr>
            <p:ph type="body" idx="1"/>
          </p:nvPr>
        </p:nvSpPr>
        <p:spPr/>
        <p:txBody>
          <a:bodyPr/>
          <a:lstStyle/>
          <a:p>
            <a:pPr algn="just" eaLnBrk="1" hangingPunct="1">
              <a:defRPr/>
            </a:pPr>
            <a:r>
              <a:rPr lang="en-US" sz="2400" dirty="0" smtClean="0"/>
              <a:t>He used to wait for the Divisional Manager to be on tour or leave and would go to the person officiating the absence of Divisional Manager.</a:t>
            </a:r>
          </a:p>
          <a:p>
            <a:pPr algn="just" eaLnBrk="1" hangingPunct="1">
              <a:defRPr/>
            </a:pPr>
            <a:r>
              <a:rPr lang="en-US" sz="2400" dirty="0" smtClean="0"/>
              <a:t>  The Amount of second </a:t>
            </a:r>
            <a:r>
              <a:rPr lang="en-US" sz="2400" dirty="0" err="1" smtClean="0"/>
              <a:t>cheque</a:t>
            </a:r>
            <a:r>
              <a:rPr lang="en-US" sz="2400" dirty="0" smtClean="0"/>
              <a:t> would be different  from the original </a:t>
            </a:r>
            <a:r>
              <a:rPr lang="en-US" sz="2400" dirty="0" err="1" smtClean="0"/>
              <a:t>cheque</a:t>
            </a:r>
            <a:r>
              <a:rPr lang="en-US" sz="2400" dirty="0" smtClean="0"/>
              <a:t> in satisfaction of the award because of interest part on account of delayed settlement.</a:t>
            </a:r>
          </a:p>
          <a:p>
            <a:pPr algn="just" eaLnBrk="1" hangingPunct="1">
              <a:defRPr/>
            </a:pPr>
            <a:r>
              <a:rPr lang="en-US" sz="2400" dirty="0" smtClean="0"/>
              <a:t>This continued for quite some time and by the time it was detected more than 26 </a:t>
            </a:r>
            <a:r>
              <a:rPr lang="en-US" sz="2400" dirty="0" err="1" smtClean="0"/>
              <a:t>lacs</a:t>
            </a:r>
            <a:r>
              <a:rPr lang="en-US" sz="2400" dirty="0" smtClean="0"/>
              <a:t>  had been siphoned.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A897C7F0-DB09-416A-8D81-3E742570118C}" type="datetime1">
              <a:rPr lang="en-US"/>
              <a:pPr>
                <a:defRPr/>
              </a:pPr>
              <a:t>9/7/2016</a:t>
            </a:fld>
            <a:endParaRPr lang="en-US"/>
          </a:p>
        </p:txBody>
      </p:sp>
      <p:sp>
        <p:nvSpPr>
          <p:cNvPr id="6" name="Rectangle 42"/>
          <p:cNvSpPr>
            <a:spLocks noGrp="1" noChangeArrowheads="1"/>
          </p:cNvSpPr>
          <p:nvPr>
            <p:ph type="sldNum" sz="quarter" idx="12"/>
          </p:nvPr>
        </p:nvSpPr>
        <p:spPr/>
        <p:txBody>
          <a:bodyPr/>
          <a:lstStyle/>
          <a:p>
            <a:pPr>
              <a:defRPr/>
            </a:pPr>
            <a:fld id="{D7629922-94EC-4B4F-8003-327894A5F025}" type="slidenum">
              <a:rPr lang="en-US"/>
              <a:pPr>
                <a:defRPr/>
              </a:pPr>
              <a:t>3</a:t>
            </a:fld>
            <a:endParaRPr lang="en-US"/>
          </a:p>
        </p:txBody>
      </p:sp>
      <p:sp>
        <p:nvSpPr>
          <p:cNvPr id="2" name="Title 1"/>
          <p:cNvSpPr>
            <a:spLocks noGrp="1"/>
          </p:cNvSpPr>
          <p:nvPr>
            <p:ph type="title" idx="4294967295"/>
          </p:nvPr>
        </p:nvSpPr>
        <p:spPr/>
        <p:txBody>
          <a:bodyPr/>
          <a:lstStyle/>
          <a:p>
            <a:pPr>
              <a:defRPr/>
            </a:pPr>
            <a:r>
              <a:rPr lang="en-US" sz="4000" smtClean="0"/>
              <a:t>Subject Matter of Insurance</a:t>
            </a:r>
          </a:p>
        </p:txBody>
      </p:sp>
      <p:sp>
        <p:nvSpPr>
          <p:cNvPr id="3" name="Content Placeholder 2"/>
          <p:cNvSpPr>
            <a:spLocks noGrp="1"/>
          </p:cNvSpPr>
          <p:nvPr>
            <p:ph idx="4294967295"/>
          </p:nvPr>
        </p:nvSpPr>
        <p:spPr/>
        <p:txBody>
          <a:bodyPr/>
          <a:lstStyle/>
          <a:p>
            <a:pPr>
              <a:defRPr/>
            </a:pPr>
            <a:r>
              <a:rPr lang="en-US" dirty="0" smtClean="0"/>
              <a:t>Broadly, it may be divided into 4 Groups</a:t>
            </a:r>
          </a:p>
          <a:p>
            <a:pPr>
              <a:buFont typeface="Wingdings" pitchFamily="2" charset="2"/>
              <a:buNone/>
              <a:defRPr/>
            </a:pPr>
            <a:r>
              <a:rPr lang="en-US" sz="2800" dirty="0" smtClean="0"/>
              <a:t>1.Insurance of Property</a:t>
            </a:r>
          </a:p>
          <a:p>
            <a:pPr>
              <a:buFont typeface="Wingdings" pitchFamily="2" charset="2"/>
              <a:buNone/>
              <a:defRPr/>
            </a:pPr>
            <a:r>
              <a:rPr lang="en-US" sz="2800" dirty="0" smtClean="0"/>
              <a:t>   (</a:t>
            </a:r>
            <a:r>
              <a:rPr lang="en-US" sz="1800" dirty="0" smtClean="0"/>
              <a:t>Motor, Building, Plant, Machinery etc.)</a:t>
            </a:r>
            <a:endParaRPr lang="en-US" sz="2800" dirty="0" smtClean="0"/>
          </a:p>
          <a:p>
            <a:pPr>
              <a:buFont typeface="Wingdings" pitchFamily="2" charset="2"/>
              <a:buNone/>
              <a:defRPr/>
            </a:pPr>
            <a:r>
              <a:rPr lang="en-US" sz="2800" dirty="0" smtClean="0"/>
              <a:t>2.Insurance of Person / Life</a:t>
            </a:r>
          </a:p>
          <a:p>
            <a:pPr>
              <a:buFont typeface="Wingdings" pitchFamily="2" charset="2"/>
              <a:buNone/>
              <a:defRPr/>
            </a:pPr>
            <a:r>
              <a:rPr lang="en-US" sz="2800" dirty="0" smtClean="0"/>
              <a:t>   (</a:t>
            </a:r>
            <a:r>
              <a:rPr lang="en-US" sz="1800" dirty="0" smtClean="0"/>
              <a:t>Personal Accident, </a:t>
            </a:r>
            <a:r>
              <a:rPr lang="en-US" sz="1800" dirty="0" err="1" smtClean="0"/>
              <a:t>Medi</a:t>
            </a:r>
            <a:r>
              <a:rPr lang="en-US" sz="1800" dirty="0" smtClean="0"/>
              <a:t> claim etc.)</a:t>
            </a:r>
            <a:endParaRPr lang="en-US" sz="2800" dirty="0" smtClean="0"/>
          </a:p>
          <a:p>
            <a:pPr>
              <a:buFont typeface="Wingdings" pitchFamily="2" charset="2"/>
              <a:buNone/>
              <a:defRPr/>
            </a:pPr>
            <a:r>
              <a:rPr lang="en-US" sz="2800" dirty="0" smtClean="0"/>
              <a:t>3.Insurance of Liability</a:t>
            </a:r>
          </a:p>
          <a:p>
            <a:pPr>
              <a:buFont typeface="Wingdings" pitchFamily="2" charset="2"/>
              <a:buNone/>
              <a:defRPr/>
            </a:pPr>
            <a:r>
              <a:rPr lang="en-US" sz="2800" dirty="0" smtClean="0"/>
              <a:t>   (</a:t>
            </a:r>
            <a:r>
              <a:rPr lang="en-US" sz="1800" dirty="0" smtClean="0"/>
              <a:t>Motor Third Party, Workman Compensation etc. )</a:t>
            </a:r>
            <a:endParaRPr lang="en-US" sz="2800" dirty="0" smtClean="0"/>
          </a:p>
          <a:p>
            <a:pPr>
              <a:buFont typeface="Wingdings" pitchFamily="2" charset="2"/>
              <a:buNone/>
              <a:defRPr/>
            </a:pPr>
            <a:r>
              <a:rPr lang="en-US" sz="2800" dirty="0" smtClean="0"/>
              <a:t>4.Insurance of Profit</a:t>
            </a:r>
          </a:p>
          <a:p>
            <a:pPr>
              <a:buFont typeface="Wingdings" pitchFamily="2" charset="2"/>
              <a:buNone/>
              <a:defRPr/>
            </a:pPr>
            <a:r>
              <a:rPr lang="en-US" sz="2800" dirty="0" smtClean="0"/>
              <a:t>   (</a:t>
            </a:r>
            <a:r>
              <a:rPr lang="en-US" sz="1800" dirty="0" smtClean="0"/>
              <a:t>Loss and Profit, Advance Loss of Profit )</a:t>
            </a:r>
            <a:endParaRPr lang="en-US" sz="2800" dirty="0" smtClean="0"/>
          </a:p>
        </p:txBody>
      </p:sp>
      <p:sp>
        <p:nvSpPr>
          <p:cNvPr id="4" name="Slide Number Placeholder 3"/>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0ED4BAFD-622C-40DC-B97C-6D0E8F6A26AF}" type="slidenum">
              <a:rPr lang="en-US" sz="1000">
                <a:effectLst>
                  <a:outerShdw blurRad="38100" dist="38100" dir="2700000" algn="tl">
                    <a:srgbClr val="000000"/>
                  </a:outerShdw>
                </a:effectLst>
              </a:rPr>
              <a:pPr algn="r">
                <a:defRPr/>
              </a:pPr>
              <a:t>3</a:t>
            </a:fld>
            <a:endParaRPr lang="en-US" sz="1000">
              <a:effectLst>
                <a:outerShdw blurRad="38100" dist="38100" dir="2700000" algn="tl">
                  <a:srgbClr val="000000"/>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CA12A59F-41FD-480E-9636-E1BB93E46DA3}"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7C4C3779-54FE-42D0-857D-06314C509443}" type="slidenum">
              <a:rPr lang="en-US"/>
              <a:pPr>
                <a:defRPr/>
              </a:pPr>
              <a:t>30</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808EDB2D-DD42-4DDE-BC33-3B22A9D6A526}" type="slidenum">
              <a:rPr lang="en-US" sz="1000">
                <a:effectLst>
                  <a:outerShdw blurRad="38100" dist="38100" dir="2700000" algn="tl">
                    <a:srgbClr val="000000"/>
                  </a:outerShdw>
                </a:effectLst>
              </a:rPr>
              <a:pPr algn="r">
                <a:defRPr/>
              </a:pPr>
              <a:t>30</a:t>
            </a:fld>
            <a:endParaRPr lang="en-US" sz="1000">
              <a:effectLst>
                <a:outerShdw blurRad="38100" dist="38100" dir="2700000" algn="tl">
                  <a:srgbClr val="000000"/>
                </a:outerShdw>
              </a:effectLst>
            </a:endParaRPr>
          </a:p>
        </p:txBody>
      </p:sp>
      <p:sp>
        <p:nvSpPr>
          <p:cNvPr id="126978" name="Rectangle 2"/>
          <p:cNvSpPr>
            <a:spLocks noGrp="1" noChangeArrowheads="1"/>
          </p:cNvSpPr>
          <p:nvPr>
            <p:ph type="title"/>
          </p:nvPr>
        </p:nvSpPr>
        <p:spPr/>
        <p:txBody>
          <a:bodyPr/>
          <a:lstStyle/>
          <a:p>
            <a:pPr eaLnBrk="1" hangingPunct="1">
              <a:defRPr/>
            </a:pPr>
            <a:r>
              <a:rPr lang="en-US" smtClean="0"/>
              <a:t>Case Study - 3</a:t>
            </a:r>
          </a:p>
        </p:txBody>
      </p:sp>
      <p:sp>
        <p:nvSpPr>
          <p:cNvPr id="126979" name="Rectangle 3"/>
          <p:cNvSpPr>
            <a:spLocks noGrp="1" noChangeArrowheads="1"/>
          </p:cNvSpPr>
          <p:nvPr>
            <p:ph type="body" idx="1"/>
          </p:nvPr>
        </p:nvSpPr>
        <p:spPr/>
        <p:txBody>
          <a:bodyPr/>
          <a:lstStyle/>
          <a:p>
            <a:pPr algn="just" eaLnBrk="1" hangingPunct="1">
              <a:lnSpc>
                <a:spcPct val="90000"/>
              </a:lnSpc>
              <a:defRPr/>
            </a:pPr>
            <a:r>
              <a:rPr lang="en-US" sz="2400" b="1" u="sng" dirty="0" smtClean="0"/>
              <a:t>Tempering with the Computer and Generation of Bogus Policies under which claims were paid</a:t>
            </a:r>
          </a:p>
          <a:p>
            <a:pPr algn="just" eaLnBrk="1" hangingPunct="1">
              <a:lnSpc>
                <a:spcPct val="90000"/>
              </a:lnSpc>
              <a:defRPr/>
            </a:pPr>
            <a:r>
              <a:rPr lang="en-US" sz="2400" dirty="0" smtClean="0"/>
              <a:t>In this particular case, a Branch  Manager of the Company involved.  The cases related to the year 1998 involving long-term JPA policies of three year duration.  </a:t>
            </a:r>
          </a:p>
          <a:p>
            <a:pPr algn="just" eaLnBrk="1" hangingPunct="1">
              <a:lnSpc>
                <a:spcPct val="90000"/>
              </a:lnSpc>
              <a:defRPr/>
            </a:pPr>
            <a:r>
              <a:rPr lang="en-US" sz="2400" dirty="0" smtClean="0"/>
              <a:t>The Branch Manager was very computer savvy &amp; considered  very hardworking .  He used to help his controlling Divisional Office / Regional Office on regular basis in accounts and computer related work. He was a trusted hand – always available.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7649BDF0-55E8-4038-9CAC-5CF446028205}"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8165C592-EDCA-444B-B5AF-159C0D12610C}" type="slidenum">
              <a:rPr lang="en-US"/>
              <a:pPr>
                <a:defRPr/>
              </a:pPr>
              <a:t>31</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A5F8771E-9790-4FE7-8259-864A4AA4C201}" type="slidenum">
              <a:rPr lang="en-US" sz="1000">
                <a:effectLst>
                  <a:outerShdw blurRad="38100" dist="38100" dir="2700000" algn="tl">
                    <a:srgbClr val="000000"/>
                  </a:outerShdw>
                </a:effectLst>
              </a:rPr>
              <a:pPr algn="r">
                <a:defRPr/>
              </a:pPr>
              <a:t>31</a:t>
            </a:fld>
            <a:endParaRPr lang="en-US" sz="1000">
              <a:effectLst>
                <a:outerShdw blurRad="38100" dist="38100" dir="2700000" algn="tl">
                  <a:srgbClr val="000000"/>
                </a:outerShdw>
              </a:effectLst>
            </a:endParaRPr>
          </a:p>
        </p:txBody>
      </p:sp>
      <p:sp>
        <p:nvSpPr>
          <p:cNvPr id="132098" name="Rectangle 2"/>
          <p:cNvSpPr>
            <a:spLocks noGrp="1" noChangeArrowheads="1"/>
          </p:cNvSpPr>
          <p:nvPr>
            <p:ph type="title"/>
          </p:nvPr>
        </p:nvSpPr>
        <p:spPr/>
        <p:txBody>
          <a:bodyPr/>
          <a:lstStyle/>
          <a:p>
            <a:pPr eaLnBrk="1" hangingPunct="1">
              <a:defRPr/>
            </a:pPr>
            <a:r>
              <a:rPr lang="en-US" smtClean="0"/>
              <a:t>Case Study - 3</a:t>
            </a:r>
          </a:p>
        </p:txBody>
      </p:sp>
      <p:sp>
        <p:nvSpPr>
          <p:cNvPr id="132099" name="Rectangle 3"/>
          <p:cNvSpPr>
            <a:spLocks noGrp="1" noChangeArrowheads="1"/>
          </p:cNvSpPr>
          <p:nvPr>
            <p:ph type="body" idx="1"/>
          </p:nvPr>
        </p:nvSpPr>
        <p:spPr/>
        <p:txBody>
          <a:bodyPr/>
          <a:lstStyle/>
          <a:p>
            <a:pPr algn="just" eaLnBrk="1" hangingPunct="1">
              <a:defRPr/>
            </a:pPr>
            <a:r>
              <a:rPr lang="en-US" sz="2400" dirty="0" smtClean="0"/>
              <a:t>At that point of time, at staff level not many people were comfortable working in computer environment. The Branch Manager used to do quite a lot of computer related work himself.  Two cases discussed below with slightly differing modus operandi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C789EDEE-4341-411F-B900-B67DCCA4133D}"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9055C91-F517-4E9A-B0CD-78B72F065047}" type="slidenum">
              <a:rPr lang="en-US"/>
              <a:pPr>
                <a:defRPr/>
              </a:pPr>
              <a:t>32</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C6FC8451-4AB1-4765-A0F6-DB3BB128F0C9}" type="slidenum">
              <a:rPr lang="en-US" sz="1000">
                <a:effectLst>
                  <a:outerShdw blurRad="38100" dist="38100" dir="2700000" algn="tl">
                    <a:srgbClr val="000000"/>
                  </a:outerShdw>
                </a:effectLst>
              </a:rPr>
              <a:pPr algn="r">
                <a:defRPr/>
              </a:pPr>
              <a:t>32</a:t>
            </a:fld>
            <a:endParaRPr lang="en-US" sz="1000">
              <a:effectLst>
                <a:outerShdw blurRad="38100" dist="38100" dir="2700000" algn="tl">
                  <a:srgbClr val="000000"/>
                </a:outerShdw>
              </a:effectLst>
            </a:endParaRPr>
          </a:p>
        </p:txBody>
      </p:sp>
      <p:sp>
        <p:nvSpPr>
          <p:cNvPr id="165890" name="Rectangle 2"/>
          <p:cNvSpPr>
            <a:spLocks noGrp="1" noChangeArrowheads="1"/>
          </p:cNvSpPr>
          <p:nvPr>
            <p:ph type="title"/>
          </p:nvPr>
        </p:nvSpPr>
        <p:spPr/>
        <p:txBody>
          <a:bodyPr/>
          <a:lstStyle/>
          <a:p>
            <a:pPr eaLnBrk="1" hangingPunct="1">
              <a:defRPr/>
            </a:pPr>
            <a:r>
              <a:rPr lang="en-US" smtClean="0"/>
              <a:t>Case Study - 4</a:t>
            </a:r>
          </a:p>
        </p:txBody>
      </p:sp>
      <p:sp>
        <p:nvSpPr>
          <p:cNvPr id="165891" name="Rectangle 3"/>
          <p:cNvSpPr>
            <a:spLocks noGrp="1" noChangeArrowheads="1"/>
          </p:cNvSpPr>
          <p:nvPr>
            <p:ph type="body" idx="1"/>
          </p:nvPr>
        </p:nvSpPr>
        <p:spPr/>
        <p:txBody>
          <a:bodyPr/>
          <a:lstStyle/>
          <a:p>
            <a:pPr algn="just" eaLnBrk="1" hangingPunct="1">
              <a:lnSpc>
                <a:spcPct val="90000"/>
              </a:lnSpc>
              <a:defRPr/>
            </a:pPr>
            <a:r>
              <a:rPr lang="en-US" sz="2400" b="1" u="sng" dirty="0" smtClean="0"/>
              <a:t>Underwriting done Violating all Underwriting Norms with a View to Pay a Claim</a:t>
            </a:r>
          </a:p>
          <a:p>
            <a:pPr algn="just" eaLnBrk="1" hangingPunct="1">
              <a:lnSpc>
                <a:spcPct val="90000"/>
              </a:lnSpc>
              <a:buFont typeface="Wingdings" pitchFamily="2" charset="2"/>
              <a:buNone/>
              <a:defRPr/>
            </a:pPr>
            <a:endParaRPr lang="en-US" sz="2400" b="1" u="sng" dirty="0" smtClean="0"/>
          </a:p>
          <a:p>
            <a:pPr algn="just" eaLnBrk="1" hangingPunct="1">
              <a:lnSpc>
                <a:spcPct val="90000"/>
              </a:lnSpc>
              <a:defRPr/>
            </a:pPr>
            <a:r>
              <a:rPr lang="en-US" sz="2400" dirty="0" smtClean="0"/>
              <a:t>A Particular Finance Company, which was in the business of financing vehicles and machinery has arrangements with a PSU Insurance Company of Insurance purpose.  Mostly the Insurance effected was under motor policy.  The Business emanating from this  company was booked and serviced by a particular Dev. Officer working under a particular branch office of a Co.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DC5809E3-0173-478A-B06E-703525610154}"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8295813C-BF4B-40D6-BB43-B5797DC506E4}" type="slidenum">
              <a:rPr lang="en-US"/>
              <a:pPr>
                <a:defRPr/>
              </a:pPr>
              <a:t>33</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057C6B32-9C96-4477-838F-03B3C4972ABA}" type="slidenum">
              <a:rPr lang="en-US" sz="1000">
                <a:effectLst>
                  <a:outerShdw blurRad="38100" dist="38100" dir="2700000" algn="tl">
                    <a:srgbClr val="000000"/>
                  </a:outerShdw>
                </a:effectLst>
              </a:rPr>
              <a:pPr algn="r">
                <a:defRPr/>
              </a:pPr>
              <a:t>33</a:t>
            </a:fld>
            <a:endParaRPr lang="en-US" sz="1000">
              <a:effectLst>
                <a:outerShdw blurRad="38100" dist="38100" dir="2700000" algn="tl">
                  <a:srgbClr val="000000"/>
                </a:outerShdw>
              </a:effectLst>
            </a:endParaRPr>
          </a:p>
        </p:txBody>
      </p:sp>
      <p:sp>
        <p:nvSpPr>
          <p:cNvPr id="166914" name="Rectangle 2"/>
          <p:cNvSpPr>
            <a:spLocks noGrp="1" noChangeArrowheads="1"/>
          </p:cNvSpPr>
          <p:nvPr>
            <p:ph type="title"/>
          </p:nvPr>
        </p:nvSpPr>
        <p:spPr>
          <a:xfrm>
            <a:off x="457200" y="277813"/>
            <a:ext cx="8229600" cy="788987"/>
          </a:xfrm>
        </p:spPr>
        <p:txBody>
          <a:bodyPr/>
          <a:lstStyle/>
          <a:p>
            <a:pPr algn="just" eaLnBrk="1" hangingPunct="1">
              <a:defRPr/>
            </a:pPr>
            <a:r>
              <a:rPr lang="en-US" smtClean="0"/>
              <a:t>Case Study - 4</a:t>
            </a:r>
          </a:p>
        </p:txBody>
      </p:sp>
      <p:sp>
        <p:nvSpPr>
          <p:cNvPr id="166915" name="Rectangle 3"/>
          <p:cNvSpPr>
            <a:spLocks noGrp="1" noChangeArrowheads="1"/>
          </p:cNvSpPr>
          <p:nvPr>
            <p:ph type="body" idx="1"/>
          </p:nvPr>
        </p:nvSpPr>
        <p:spPr>
          <a:xfrm>
            <a:off x="457200" y="1143000"/>
            <a:ext cx="8229600" cy="5334000"/>
          </a:xfrm>
        </p:spPr>
        <p:txBody>
          <a:bodyPr/>
          <a:lstStyle/>
          <a:p>
            <a:pPr algn="just" eaLnBrk="1" hangingPunct="1">
              <a:lnSpc>
                <a:spcPct val="90000"/>
              </a:lnSpc>
              <a:defRPr/>
            </a:pPr>
            <a:r>
              <a:rPr lang="en-US" sz="2400" dirty="0" smtClean="0"/>
              <a:t>On 16</a:t>
            </a:r>
            <a:r>
              <a:rPr lang="en-US" sz="2400" baseline="30000" dirty="0" smtClean="0"/>
              <a:t>th</a:t>
            </a:r>
            <a:r>
              <a:rPr lang="en-US" sz="2400" dirty="0" smtClean="0"/>
              <a:t> March,  the financer wrote a letter to the SBM  to issue a repossessed excavator which  originally belonged to some other Co.  The finance company in question repossessed the excavator and leased it to say, ABC Engineers.  The earlier insurance of the said excavator had lapsed long back.  As per the instruction of SBM, Dev. Officer issued  Cover note, covering the excavator from 17</a:t>
            </a:r>
            <a:r>
              <a:rPr lang="en-US" sz="2400" baseline="30000" dirty="0" smtClean="0"/>
              <a:t>th</a:t>
            </a:r>
            <a:r>
              <a:rPr lang="en-US" sz="2400" dirty="0" smtClean="0"/>
              <a:t> March to 16</a:t>
            </a:r>
            <a:r>
              <a:rPr lang="en-US" sz="2400" baseline="30000" dirty="0" smtClean="0"/>
              <a:t>th</a:t>
            </a:r>
            <a:r>
              <a:rPr lang="en-US" sz="2400" dirty="0" smtClean="0"/>
              <a:t> March of next  year.  </a:t>
            </a:r>
          </a:p>
          <a:p>
            <a:pPr algn="just" eaLnBrk="1" hangingPunct="1">
              <a:lnSpc>
                <a:spcPct val="90000"/>
              </a:lnSpc>
              <a:defRPr/>
            </a:pPr>
            <a:r>
              <a:rPr lang="en-US" sz="2400" dirty="0" smtClean="0"/>
              <a:t>The cover note  was accepted in the office by the SBM. Policy was issued in the joint name of Financer and ABC Engineers for a specified sum insured.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ADB579EB-D2D7-4986-8C2A-A5CF2FE61E4E}"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FA8177DA-9F28-4CC1-AF0B-7BA751FA617D}" type="slidenum">
              <a:rPr lang="en-US"/>
              <a:pPr>
                <a:defRPr/>
              </a:pPr>
              <a:t>34</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571A037E-9768-43AC-BA65-B458108BE7A7}" type="slidenum">
              <a:rPr lang="en-US" sz="1000">
                <a:effectLst>
                  <a:outerShdw blurRad="38100" dist="38100" dir="2700000" algn="tl">
                    <a:srgbClr val="000000"/>
                  </a:outerShdw>
                </a:effectLst>
              </a:rPr>
              <a:pPr algn="r">
                <a:defRPr/>
              </a:pPr>
              <a:t>34</a:t>
            </a:fld>
            <a:endParaRPr lang="en-US" sz="1000">
              <a:effectLst>
                <a:outerShdw blurRad="38100" dist="38100" dir="2700000" algn="tl">
                  <a:srgbClr val="000000"/>
                </a:outerShdw>
              </a:effectLst>
            </a:endParaRPr>
          </a:p>
        </p:txBody>
      </p:sp>
      <p:sp>
        <p:nvSpPr>
          <p:cNvPr id="167938" name="Rectangle 2"/>
          <p:cNvSpPr>
            <a:spLocks noGrp="1" noChangeArrowheads="1"/>
          </p:cNvSpPr>
          <p:nvPr>
            <p:ph type="title"/>
          </p:nvPr>
        </p:nvSpPr>
        <p:spPr/>
        <p:txBody>
          <a:bodyPr/>
          <a:lstStyle/>
          <a:p>
            <a:pPr eaLnBrk="1" hangingPunct="1">
              <a:defRPr/>
            </a:pPr>
            <a:r>
              <a:rPr lang="en-US" smtClean="0"/>
              <a:t>Case Study - 4</a:t>
            </a:r>
          </a:p>
        </p:txBody>
      </p:sp>
      <p:sp>
        <p:nvSpPr>
          <p:cNvPr id="167939" name="Rectangle 3"/>
          <p:cNvSpPr>
            <a:spLocks noGrp="1" noChangeArrowheads="1"/>
          </p:cNvSpPr>
          <p:nvPr>
            <p:ph type="body" idx="1"/>
          </p:nvPr>
        </p:nvSpPr>
        <p:spPr/>
        <p:txBody>
          <a:bodyPr/>
          <a:lstStyle/>
          <a:p>
            <a:pPr marL="609600" indent="-609600" algn="just" eaLnBrk="1" hangingPunct="1">
              <a:buFont typeface="Wingdings" pitchFamily="2" charset="2"/>
              <a:buNone/>
              <a:defRPr/>
            </a:pPr>
            <a:r>
              <a:rPr lang="en-US" sz="2400" b="1" u="sng" dirty="0" smtClean="0"/>
              <a:t>The following aspects need special mention</a:t>
            </a:r>
            <a:r>
              <a:rPr lang="en-US" sz="2400" dirty="0" smtClean="0"/>
              <a:t> </a:t>
            </a:r>
          </a:p>
          <a:p>
            <a:pPr marL="609600" indent="-609600" algn="just" eaLnBrk="1" hangingPunct="1">
              <a:buSzPct val="107000"/>
              <a:buFont typeface="Wingdings" pitchFamily="2" charset="2"/>
              <a:buChar char="§"/>
              <a:defRPr/>
            </a:pPr>
            <a:r>
              <a:rPr lang="en-US" sz="2400" dirty="0" smtClean="0"/>
              <a:t>The SBM and Dev. Officer, insured the excavator without proper inspection even though there was break in Insurance.</a:t>
            </a:r>
          </a:p>
          <a:p>
            <a:pPr marL="609600" indent="-609600" algn="just" eaLnBrk="1" hangingPunct="1">
              <a:buSzPct val="107000"/>
              <a:buFont typeface="Wingdings" pitchFamily="2" charset="2"/>
              <a:buChar char="§"/>
              <a:defRPr/>
            </a:pPr>
            <a:r>
              <a:rPr lang="en-US" sz="2400" dirty="0" smtClean="0"/>
              <a:t>It was to be  insured under Motor Insurance but was insured under  Engineering Insurance. </a:t>
            </a:r>
          </a:p>
          <a:p>
            <a:pPr marL="609600" indent="-609600" algn="just" eaLnBrk="1" hangingPunct="1">
              <a:buSzPct val="107000"/>
              <a:buFont typeface="Wingdings" pitchFamily="2" charset="2"/>
              <a:buChar char="§"/>
              <a:defRPr/>
            </a:pPr>
            <a:r>
              <a:rPr lang="en-US" sz="2400" dirty="0" smtClean="0"/>
              <a:t>As the motor cover note has a column asking for the date and time of inspection. </a:t>
            </a:r>
          </a:p>
          <a:p>
            <a:pPr marL="609600" indent="-609600" algn="just" eaLnBrk="1" hangingPunct="1">
              <a:buSzPct val="107000"/>
              <a:buFont typeface="Wingdings" pitchFamily="2" charset="2"/>
              <a:buChar char="§"/>
              <a:defRPr/>
            </a:pPr>
            <a:r>
              <a:rPr lang="en-US" sz="2400" dirty="0" smtClean="0"/>
              <a:t>Apparently to circumvent this, Engineering Policy route was taken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AD547F02-980C-44CE-A5B4-BBE56A7B3909}"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7235FA9B-22E6-4BD8-89FD-BB3C17861484}" type="slidenum">
              <a:rPr lang="en-US"/>
              <a:pPr>
                <a:defRPr/>
              </a:pPr>
              <a:t>35</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C11F255A-F91D-4155-90FC-434429C65343}" type="slidenum">
              <a:rPr lang="en-US" sz="1000">
                <a:effectLst>
                  <a:outerShdw blurRad="38100" dist="38100" dir="2700000" algn="tl">
                    <a:srgbClr val="000000"/>
                  </a:outerShdw>
                </a:effectLst>
              </a:rPr>
              <a:pPr algn="r">
                <a:defRPr/>
              </a:pPr>
              <a:t>35</a:t>
            </a:fld>
            <a:endParaRPr lang="en-US" sz="1000">
              <a:effectLst>
                <a:outerShdw blurRad="38100" dist="38100" dir="2700000" algn="tl">
                  <a:srgbClr val="000000"/>
                </a:outerShdw>
              </a:effectLst>
            </a:endParaRPr>
          </a:p>
        </p:txBody>
      </p:sp>
      <p:sp>
        <p:nvSpPr>
          <p:cNvPr id="168962" name="Rectangle 2"/>
          <p:cNvSpPr>
            <a:spLocks noGrp="1" noChangeArrowheads="1"/>
          </p:cNvSpPr>
          <p:nvPr>
            <p:ph type="title"/>
          </p:nvPr>
        </p:nvSpPr>
        <p:spPr>
          <a:xfrm>
            <a:off x="457200" y="277813"/>
            <a:ext cx="8229600" cy="712787"/>
          </a:xfrm>
        </p:spPr>
        <p:txBody>
          <a:bodyPr/>
          <a:lstStyle/>
          <a:p>
            <a:pPr eaLnBrk="1" hangingPunct="1">
              <a:defRPr/>
            </a:pPr>
            <a:r>
              <a:rPr lang="en-US" sz="4000" smtClean="0"/>
              <a:t>Case Study - 4</a:t>
            </a:r>
          </a:p>
        </p:txBody>
      </p:sp>
      <p:sp>
        <p:nvSpPr>
          <p:cNvPr id="168963" name="Rectangle 3"/>
          <p:cNvSpPr>
            <a:spLocks noGrp="1" noChangeArrowheads="1"/>
          </p:cNvSpPr>
          <p:nvPr>
            <p:ph type="body" idx="1"/>
          </p:nvPr>
        </p:nvSpPr>
        <p:spPr>
          <a:xfrm>
            <a:off x="457200" y="1143000"/>
            <a:ext cx="8229600" cy="4987925"/>
          </a:xfrm>
        </p:spPr>
        <p:txBody>
          <a:bodyPr/>
          <a:lstStyle/>
          <a:p>
            <a:pPr algn="just" eaLnBrk="1" hangingPunct="1">
              <a:lnSpc>
                <a:spcPct val="90000"/>
              </a:lnSpc>
              <a:buFont typeface="Wingdings" pitchFamily="2" charset="2"/>
              <a:buNone/>
              <a:defRPr/>
            </a:pPr>
            <a:r>
              <a:rPr lang="en-US" sz="2400" dirty="0" smtClean="0"/>
              <a:t>●	At that time, Branches were not authorized to accept Engineering Insurance proposal on their own without reference to Divisional / Regional Office. Branch Office not only accepted the proposal and issued the policy but did not inform the higher office.</a:t>
            </a:r>
          </a:p>
          <a:p>
            <a:pPr algn="just" eaLnBrk="1" hangingPunct="1">
              <a:lnSpc>
                <a:spcPct val="90000"/>
              </a:lnSpc>
              <a:buFont typeface="Wingdings" pitchFamily="2" charset="2"/>
              <a:buNone/>
              <a:defRPr/>
            </a:pPr>
            <a:r>
              <a:rPr lang="en-US" sz="2400" dirty="0" smtClean="0"/>
              <a:t>● The financer vide letter </a:t>
            </a:r>
            <a:r>
              <a:rPr lang="en-US" sz="2400" dirty="0" err="1" smtClean="0"/>
              <a:t>dtd</a:t>
            </a:r>
            <a:r>
              <a:rPr lang="en-US" sz="2400" dirty="0" smtClean="0"/>
              <a:t>. 27</a:t>
            </a:r>
            <a:r>
              <a:rPr lang="en-US" sz="2400" baseline="30000" dirty="0" smtClean="0"/>
              <a:t>th</a:t>
            </a:r>
            <a:r>
              <a:rPr lang="en-US" sz="2400" dirty="0" smtClean="0"/>
              <a:t> March ,requested the Branch Office to enhance the Sum Insured by more than 11 </a:t>
            </a:r>
            <a:r>
              <a:rPr lang="en-US" sz="2400" dirty="0" err="1" smtClean="0"/>
              <a:t>lakhs</a:t>
            </a:r>
            <a:r>
              <a:rPr lang="en-US" sz="2400" dirty="0" smtClean="0"/>
              <a:t> of rupees to correspond it with the current replacement value of the machine. The Sr. B.M. against appropriate premium passed necessary endorsement. This fact was also not brought to the notice of higher office.</a:t>
            </a:r>
          </a:p>
          <a:p>
            <a:pPr algn="just" eaLnBrk="1" hangingPunct="1">
              <a:lnSpc>
                <a:spcPct val="90000"/>
              </a:lnSpc>
              <a:defRPr/>
            </a:pPr>
            <a:endParaRPr lang="en-US"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5F0B1675-8018-4E34-B5FE-19141CF17C7D}"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8D960FF8-88B9-416F-A13F-F6F404EED7C3}" type="slidenum">
              <a:rPr lang="en-US"/>
              <a:pPr>
                <a:defRPr/>
              </a:pPr>
              <a:t>36</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9B4A20D5-F7F7-436E-AA1D-2C1296AFA567}" type="slidenum">
              <a:rPr lang="en-US" sz="1000">
                <a:effectLst>
                  <a:outerShdw blurRad="38100" dist="38100" dir="2700000" algn="tl">
                    <a:srgbClr val="000000"/>
                  </a:outerShdw>
                </a:effectLst>
              </a:rPr>
              <a:pPr algn="r">
                <a:defRPr/>
              </a:pPr>
              <a:t>36</a:t>
            </a:fld>
            <a:endParaRPr lang="en-US" sz="1000">
              <a:effectLst>
                <a:outerShdw blurRad="38100" dist="38100" dir="2700000" algn="tl">
                  <a:srgbClr val="000000"/>
                </a:outerShdw>
              </a:effectLst>
            </a:endParaRPr>
          </a:p>
        </p:txBody>
      </p:sp>
      <p:sp>
        <p:nvSpPr>
          <p:cNvPr id="169986" name="Rectangle 2"/>
          <p:cNvSpPr>
            <a:spLocks noGrp="1" noChangeArrowheads="1"/>
          </p:cNvSpPr>
          <p:nvPr>
            <p:ph type="title"/>
          </p:nvPr>
        </p:nvSpPr>
        <p:spPr/>
        <p:txBody>
          <a:bodyPr/>
          <a:lstStyle/>
          <a:p>
            <a:pPr eaLnBrk="1" hangingPunct="1">
              <a:defRPr/>
            </a:pPr>
            <a:r>
              <a:rPr lang="en-US" smtClean="0"/>
              <a:t>Case Study - 4</a:t>
            </a:r>
          </a:p>
        </p:txBody>
      </p:sp>
      <p:sp>
        <p:nvSpPr>
          <p:cNvPr id="169987" name="Rectangle 3"/>
          <p:cNvSpPr>
            <a:spLocks noGrp="1" noChangeArrowheads="1"/>
          </p:cNvSpPr>
          <p:nvPr>
            <p:ph type="body" idx="1"/>
          </p:nvPr>
        </p:nvSpPr>
        <p:spPr/>
        <p:txBody>
          <a:bodyPr/>
          <a:lstStyle/>
          <a:p>
            <a:pPr algn="just" eaLnBrk="1" hangingPunct="1">
              <a:lnSpc>
                <a:spcPct val="90000"/>
              </a:lnSpc>
              <a:buFont typeface="Wingdings" pitchFamily="2" charset="2"/>
              <a:buNone/>
              <a:defRPr/>
            </a:pPr>
            <a:r>
              <a:rPr lang="en-US" sz="2400" dirty="0" smtClean="0"/>
              <a:t>●	On 18</a:t>
            </a:r>
            <a:r>
              <a:rPr lang="en-US" sz="2400" baseline="30000" dirty="0" smtClean="0"/>
              <a:t>th</a:t>
            </a:r>
            <a:r>
              <a:rPr lang="en-US" sz="2400" dirty="0" smtClean="0"/>
              <a:t> April , the insured ABC Engineer informed the SBM   that  excavator was completely burnt in the early morning  of 18</a:t>
            </a:r>
            <a:r>
              <a:rPr lang="en-US" sz="2400" baseline="30000" dirty="0" smtClean="0"/>
              <a:t>th</a:t>
            </a:r>
            <a:r>
              <a:rPr lang="en-US" sz="2400" dirty="0" smtClean="0"/>
              <a:t> April</a:t>
            </a:r>
          </a:p>
          <a:p>
            <a:pPr algn="just" eaLnBrk="1" hangingPunct="1">
              <a:lnSpc>
                <a:spcPct val="90000"/>
              </a:lnSpc>
              <a:buFont typeface="Wingdings" pitchFamily="2" charset="2"/>
              <a:buNone/>
              <a:defRPr/>
            </a:pPr>
            <a:r>
              <a:rPr lang="en-US" sz="2400" dirty="0" smtClean="0"/>
              <a:t>●	The SBM deputed surveyor for pre. survey.  The report was submitted on 1.6.1998 ,which clearly stated that the machine was operating normally until 4.30 am ,18</a:t>
            </a:r>
            <a:r>
              <a:rPr lang="en-US" sz="2400" baseline="30000" dirty="0" smtClean="0"/>
              <a:t>th</a:t>
            </a:r>
            <a:r>
              <a:rPr lang="en-US" sz="2400" dirty="0" smtClean="0"/>
              <a:t> April as per the logbook.</a:t>
            </a:r>
          </a:p>
          <a:p>
            <a:pPr algn="just" eaLnBrk="1" hangingPunct="1">
              <a:lnSpc>
                <a:spcPct val="90000"/>
              </a:lnSpc>
              <a:buFont typeface="Wingdings" pitchFamily="2" charset="2"/>
              <a:buNone/>
              <a:defRPr/>
            </a:pPr>
            <a:r>
              <a:rPr lang="en-US" sz="2400" dirty="0" smtClean="0"/>
              <a:t>●	On 15</a:t>
            </a:r>
            <a:r>
              <a:rPr lang="en-US" sz="2400" baseline="30000" dirty="0" smtClean="0"/>
              <a:t>th</a:t>
            </a:r>
            <a:r>
              <a:rPr lang="en-US" sz="2400" dirty="0" smtClean="0"/>
              <a:t> July the SBM was transferred to another Branch in the same city.  A new Branch Manager took the charge.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1BDCAFED-D2D8-4E68-9E89-39483AEF736E}"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996AB912-C2F3-4CF6-9CB1-1CA99CA6C378}" type="slidenum">
              <a:rPr lang="en-US"/>
              <a:pPr>
                <a:defRPr/>
              </a:pPr>
              <a:t>37</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BD972364-D779-4C80-96EA-1B378F8B0D59}" type="slidenum">
              <a:rPr lang="en-US" sz="1000">
                <a:effectLst>
                  <a:outerShdw blurRad="38100" dist="38100" dir="2700000" algn="tl">
                    <a:srgbClr val="000000"/>
                  </a:outerShdw>
                </a:effectLst>
              </a:rPr>
              <a:pPr algn="r">
                <a:defRPr/>
              </a:pPr>
              <a:t>37</a:t>
            </a:fld>
            <a:endParaRPr lang="en-US" sz="1000">
              <a:effectLst>
                <a:outerShdw blurRad="38100" dist="38100" dir="2700000" algn="tl">
                  <a:srgbClr val="000000"/>
                </a:outerShdw>
              </a:effectLst>
            </a:endParaRPr>
          </a:p>
        </p:txBody>
      </p:sp>
      <p:sp>
        <p:nvSpPr>
          <p:cNvPr id="172034" name="Rectangle 2"/>
          <p:cNvSpPr>
            <a:spLocks noGrp="1" noChangeArrowheads="1"/>
          </p:cNvSpPr>
          <p:nvPr>
            <p:ph type="title"/>
          </p:nvPr>
        </p:nvSpPr>
        <p:spPr>
          <a:xfrm>
            <a:off x="457200" y="277813"/>
            <a:ext cx="8229600" cy="636587"/>
          </a:xfrm>
        </p:spPr>
        <p:txBody>
          <a:bodyPr/>
          <a:lstStyle/>
          <a:p>
            <a:pPr eaLnBrk="1" hangingPunct="1">
              <a:defRPr/>
            </a:pPr>
            <a:r>
              <a:rPr lang="en-US" sz="4000" smtClean="0"/>
              <a:t>Case Study - 4</a:t>
            </a:r>
          </a:p>
        </p:txBody>
      </p:sp>
      <p:sp>
        <p:nvSpPr>
          <p:cNvPr id="172035" name="Rectangle 3"/>
          <p:cNvSpPr>
            <a:spLocks noGrp="1" noChangeArrowheads="1"/>
          </p:cNvSpPr>
          <p:nvPr>
            <p:ph type="body" idx="1"/>
          </p:nvPr>
        </p:nvSpPr>
        <p:spPr>
          <a:xfrm>
            <a:off x="457200" y="990600"/>
            <a:ext cx="8229600" cy="5140325"/>
          </a:xfrm>
        </p:spPr>
        <p:txBody>
          <a:bodyPr/>
          <a:lstStyle/>
          <a:p>
            <a:pPr algn="just" eaLnBrk="1" hangingPunct="1">
              <a:lnSpc>
                <a:spcPct val="90000"/>
              </a:lnSpc>
              <a:buFont typeface="Wingdings" pitchFamily="2" charset="2"/>
              <a:buNone/>
              <a:defRPr/>
            </a:pPr>
            <a:r>
              <a:rPr lang="en-US" sz="2400" dirty="0" smtClean="0"/>
              <a:t>●	ABC Engineer vide letter </a:t>
            </a:r>
            <a:r>
              <a:rPr lang="en-US" sz="2400" dirty="0" err="1" smtClean="0"/>
              <a:t>dt</a:t>
            </a:r>
            <a:r>
              <a:rPr lang="en-US" sz="2400" dirty="0" smtClean="0"/>
              <a:t> 13</a:t>
            </a:r>
            <a:r>
              <a:rPr lang="en-US" sz="2400" baseline="30000" dirty="0" smtClean="0"/>
              <a:t>th</a:t>
            </a:r>
            <a:r>
              <a:rPr lang="en-US" sz="2400" dirty="0" smtClean="0"/>
              <a:t> Aug. sent estimate of loss prepared by BEML dated 24</a:t>
            </a:r>
            <a:r>
              <a:rPr lang="en-US" sz="2400" baseline="30000" dirty="0" smtClean="0"/>
              <a:t>th</a:t>
            </a:r>
            <a:r>
              <a:rPr lang="en-US" sz="2400" dirty="0" smtClean="0"/>
              <a:t> April along with BEML letter dated 24</a:t>
            </a:r>
            <a:r>
              <a:rPr lang="en-US" sz="2400" baseline="30000" dirty="0" smtClean="0"/>
              <a:t>th</a:t>
            </a:r>
            <a:r>
              <a:rPr lang="en-US" sz="2400" dirty="0" smtClean="0"/>
              <a:t> April addressed to the insured.  This estimate was prepared by BEML after the machine was shifted to their workshop and totally dismantled.</a:t>
            </a:r>
          </a:p>
          <a:p>
            <a:pPr algn="just" eaLnBrk="1" hangingPunct="1">
              <a:lnSpc>
                <a:spcPct val="90000"/>
              </a:lnSpc>
              <a:buFont typeface="Wingdings" pitchFamily="2" charset="2"/>
              <a:buNone/>
              <a:defRPr/>
            </a:pPr>
            <a:r>
              <a:rPr lang="en-US" sz="2400" dirty="0" smtClean="0"/>
              <a:t>●	The new BM sent these letters to Regional Office. The matter then came to the notice of Regional Office but they did not ask about the obvious irregularities committed by the BO.</a:t>
            </a:r>
          </a:p>
          <a:p>
            <a:pPr algn="just" eaLnBrk="1" hangingPunct="1">
              <a:lnSpc>
                <a:spcPct val="90000"/>
              </a:lnSpc>
              <a:buFont typeface="Wingdings" pitchFamily="2" charset="2"/>
              <a:buNone/>
              <a:defRPr/>
            </a:pPr>
            <a:r>
              <a:rPr lang="en-US" sz="2400" dirty="0" smtClean="0"/>
              <a:t>●	Final Survey was deputed and in due course he submitted his report.  No doubt was raised on any aspect of the claim.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908E68DA-5F5C-4BEC-B050-4C632935DFAD}"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4A632B2F-407D-48F2-A0FC-8516DCA261E2}" type="slidenum">
              <a:rPr lang="en-US"/>
              <a:pPr>
                <a:defRPr/>
              </a:pPr>
              <a:t>38</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1E5DE02D-DB8C-4DBD-80A3-044AB7B6810B}" type="slidenum">
              <a:rPr lang="en-US" sz="1000">
                <a:effectLst>
                  <a:outerShdw blurRad="38100" dist="38100" dir="2700000" algn="tl">
                    <a:srgbClr val="000000"/>
                  </a:outerShdw>
                </a:effectLst>
              </a:rPr>
              <a:pPr algn="r">
                <a:defRPr/>
              </a:pPr>
              <a:t>38</a:t>
            </a:fld>
            <a:endParaRPr lang="en-US" sz="1000">
              <a:effectLst>
                <a:outerShdw blurRad="38100" dist="38100" dir="2700000" algn="tl">
                  <a:srgbClr val="000000"/>
                </a:outerShdw>
              </a:effectLst>
            </a:endParaRPr>
          </a:p>
        </p:txBody>
      </p:sp>
      <p:sp>
        <p:nvSpPr>
          <p:cNvPr id="173058" name="Rectangle 2"/>
          <p:cNvSpPr>
            <a:spLocks noGrp="1" noChangeArrowheads="1"/>
          </p:cNvSpPr>
          <p:nvPr>
            <p:ph type="title"/>
          </p:nvPr>
        </p:nvSpPr>
        <p:spPr>
          <a:xfrm>
            <a:off x="457200" y="277813"/>
            <a:ext cx="8229600" cy="712787"/>
          </a:xfrm>
        </p:spPr>
        <p:txBody>
          <a:bodyPr/>
          <a:lstStyle/>
          <a:p>
            <a:pPr eaLnBrk="1" hangingPunct="1">
              <a:defRPr/>
            </a:pPr>
            <a:r>
              <a:rPr lang="en-US" sz="4000" smtClean="0"/>
              <a:t>Case Study - 4</a:t>
            </a:r>
          </a:p>
        </p:txBody>
      </p:sp>
      <p:sp>
        <p:nvSpPr>
          <p:cNvPr id="173059" name="Rectangle 3"/>
          <p:cNvSpPr>
            <a:spLocks noGrp="1" noChangeArrowheads="1"/>
          </p:cNvSpPr>
          <p:nvPr>
            <p:ph type="body" idx="1"/>
          </p:nvPr>
        </p:nvSpPr>
        <p:spPr>
          <a:xfrm>
            <a:off x="457200" y="1066800"/>
            <a:ext cx="8229600" cy="5064125"/>
          </a:xfrm>
        </p:spPr>
        <p:txBody>
          <a:bodyPr/>
          <a:lstStyle/>
          <a:p>
            <a:pPr marL="609600" indent="-609600" algn="just" eaLnBrk="1" hangingPunct="1">
              <a:buFont typeface="Wingdings" pitchFamily="2" charset="2"/>
              <a:buNone/>
              <a:defRPr/>
            </a:pPr>
            <a:endParaRPr lang="en-US" sz="2400" smtClean="0"/>
          </a:p>
          <a:p>
            <a:pPr marL="609600" indent="-609600" algn="just" eaLnBrk="1" hangingPunct="1">
              <a:buFont typeface="Wingdings" pitchFamily="2" charset="2"/>
              <a:buNone/>
              <a:defRPr/>
            </a:pPr>
            <a:r>
              <a:rPr lang="en-US" sz="2400" smtClean="0"/>
              <a:t>●	The claim file was processed by Branch Office and sent to Head Office through Divisional Office / Regional Office with due recommendations.</a:t>
            </a:r>
          </a:p>
          <a:p>
            <a:pPr marL="609600" indent="-609600" algn="just" eaLnBrk="1" hangingPunct="1">
              <a:buFont typeface="Wingdings" pitchFamily="2" charset="2"/>
              <a:buNone/>
              <a:defRPr/>
            </a:pPr>
            <a:endParaRPr lang="en-US" sz="2400" smtClean="0"/>
          </a:p>
          <a:p>
            <a:pPr marL="609600" indent="-609600" algn="just" eaLnBrk="1" hangingPunct="1">
              <a:buFont typeface="Wingdings" pitchFamily="2" charset="2"/>
              <a:buNone/>
              <a:defRPr/>
            </a:pPr>
            <a:r>
              <a:rPr lang="en-US" sz="2400" smtClean="0"/>
              <a:t>●	Head Office approved the claim with some observations, not  very relevant for our purpose.</a:t>
            </a:r>
          </a:p>
          <a:p>
            <a:pPr marL="609600" indent="-609600" algn="just" eaLnBrk="1" hangingPunct="1">
              <a:buFont typeface="Wingdings" pitchFamily="2" charset="2"/>
              <a:buNone/>
              <a:defRPr/>
            </a:pPr>
            <a:endParaRPr lang="en-US" sz="24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3C9109AF-0660-4926-B000-93E7432951D5}"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7FEC71F5-30EB-48D2-B0B4-C3FABB9DB80E}" type="slidenum">
              <a:rPr lang="en-US"/>
              <a:pPr>
                <a:defRPr/>
              </a:pPr>
              <a:t>39</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73763F04-AC14-4C82-9AE8-9CA36B279F1A}" type="slidenum">
              <a:rPr lang="en-US" sz="1000">
                <a:effectLst>
                  <a:outerShdw blurRad="38100" dist="38100" dir="2700000" algn="tl">
                    <a:srgbClr val="000000"/>
                  </a:outerShdw>
                </a:effectLst>
              </a:rPr>
              <a:pPr algn="r">
                <a:defRPr/>
              </a:pPr>
              <a:t>39</a:t>
            </a:fld>
            <a:endParaRPr lang="en-US" sz="1000">
              <a:effectLst>
                <a:outerShdw blurRad="38100" dist="38100" dir="2700000" algn="tl">
                  <a:srgbClr val="000000"/>
                </a:outerShdw>
              </a:effectLst>
            </a:endParaRPr>
          </a:p>
        </p:txBody>
      </p:sp>
      <p:sp>
        <p:nvSpPr>
          <p:cNvPr id="177154" name="Rectangle 2"/>
          <p:cNvSpPr>
            <a:spLocks noGrp="1" noChangeArrowheads="1"/>
          </p:cNvSpPr>
          <p:nvPr>
            <p:ph type="title"/>
          </p:nvPr>
        </p:nvSpPr>
        <p:spPr>
          <a:xfrm>
            <a:off x="457200" y="277813"/>
            <a:ext cx="8229600" cy="712787"/>
          </a:xfrm>
        </p:spPr>
        <p:txBody>
          <a:bodyPr/>
          <a:lstStyle/>
          <a:p>
            <a:pPr eaLnBrk="1" hangingPunct="1">
              <a:defRPr/>
            </a:pPr>
            <a:r>
              <a:rPr lang="en-US" sz="4000" smtClean="0"/>
              <a:t>Case Study - 4</a:t>
            </a:r>
          </a:p>
        </p:txBody>
      </p:sp>
      <p:sp>
        <p:nvSpPr>
          <p:cNvPr id="177155" name="Rectangle 3"/>
          <p:cNvSpPr>
            <a:spLocks noGrp="1" noChangeArrowheads="1"/>
          </p:cNvSpPr>
          <p:nvPr>
            <p:ph type="body" idx="1"/>
          </p:nvPr>
        </p:nvSpPr>
        <p:spPr>
          <a:xfrm>
            <a:off x="457200" y="1066800"/>
            <a:ext cx="8229600" cy="5064125"/>
          </a:xfrm>
        </p:spPr>
        <p:txBody>
          <a:bodyPr/>
          <a:lstStyle/>
          <a:p>
            <a:pPr algn="just" eaLnBrk="1" hangingPunct="1">
              <a:buFont typeface="Wingdings" pitchFamily="2" charset="2"/>
              <a:buNone/>
              <a:defRPr/>
            </a:pPr>
            <a:r>
              <a:rPr lang="en-US" sz="2400" smtClean="0"/>
              <a:t>	</a:t>
            </a:r>
          </a:p>
          <a:p>
            <a:pPr algn="just" eaLnBrk="1" hangingPunct="1">
              <a:buFont typeface="Wingdings" pitchFamily="2" charset="2"/>
              <a:buNone/>
              <a:defRPr/>
            </a:pPr>
            <a:endParaRPr lang="en-US" sz="2400" smtClean="0"/>
          </a:p>
          <a:p>
            <a:pPr algn="just" eaLnBrk="1" hangingPunct="1">
              <a:buFont typeface="Wingdings" pitchFamily="2" charset="2"/>
              <a:buNone/>
              <a:defRPr/>
            </a:pPr>
            <a:r>
              <a:rPr lang="en-US" sz="2400" smtClean="0"/>
              <a:t>	CBI filed an FIR and subsequently a regular case was instituted in CBI designated court.  CBI advised the company to charge sheet some of the officers of the company under CDA rules of the company.  Some were prosecuted in the Court.  Ultimately, some got acquitted and some received imprisonment award.  If CBI had not come in the picture, the case would never have been detected.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C3549BE9-37A4-4FB7-9869-952FC223B169}"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F41165F1-6206-4404-B9A8-364163B5E493}" type="slidenum">
              <a:rPr lang="en-US"/>
              <a:pPr>
                <a:defRPr/>
              </a:pPr>
              <a:t>4</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96139922-2634-4166-A76C-372736A4D543}" type="slidenum">
              <a:rPr lang="en-US" sz="1000">
                <a:effectLst>
                  <a:outerShdw blurRad="38100" dist="38100" dir="2700000" algn="tl">
                    <a:srgbClr val="000000"/>
                  </a:outerShdw>
                </a:effectLst>
              </a:rPr>
              <a:pPr algn="r">
                <a:defRPr/>
              </a:pPr>
              <a:t>4</a:t>
            </a:fld>
            <a:endParaRPr lang="en-US" sz="1000">
              <a:effectLst>
                <a:outerShdw blurRad="38100" dist="38100" dir="2700000" algn="tl">
                  <a:srgbClr val="000000"/>
                </a:outerShdw>
              </a:effectLst>
            </a:endParaRPr>
          </a:p>
        </p:txBody>
      </p:sp>
      <p:sp>
        <p:nvSpPr>
          <p:cNvPr id="162818" name="Rectangle 2"/>
          <p:cNvSpPr>
            <a:spLocks noGrp="1" noChangeArrowheads="1"/>
          </p:cNvSpPr>
          <p:nvPr>
            <p:ph type="title"/>
          </p:nvPr>
        </p:nvSpPr>
        <p:spPr/>
        <p:txBody>
          <a:bodyPr/>
          <a:lstStyle/>
          <a:p>
            <a:pPr eaLnBrk="1" hangingPunct="1">
              <a:defRPr/>
            </a:pPr>
            <a:r>
              <a:rPr lang="en-US" smtClean="0"/>
              <a:t>Indian Contract Act 1872</a:t>
            </a:r>
          </a:p>
        </p:txBody>
      </p:sp>
      <p:sp>
        <p:nvSpPr>
          <p:cNvPr id="162819" name="Rectangle 3"/>
          <p:cNvSpPr>
            <a:spLocks noGrp="1" noChangeArrowheads="1"/>
          </p:cNvSpPr>
          <p:nvPr>
            <p:ph type="body" idx="1"/>
          </p:nvPr>
        </p:nvSpPr>
        <p:spPr>
          <a:xfrm>
            <a:off x="914400" y="1600200"/>
            <a:ext cx="7924800" cy="4724400"/>
          </a:xfrm>
        </p:spPr>
        <p:txBody>
          <a:bodyPr/>
          <a:lstStyle/>
          <a:p>
            <a:pPr algn="just" eaLnBrk="1" hangingPunct="1">
              <a:lnSpc>
                <a:spcPct val="90000"/>
              </a:lnSpc>
              <a:defRPr/>
            </a:pPr>
            <a:r>
              <a:rPr lang="en-US" sz="2400" dirty="0" smtClean="0"/>
              <a:t>Indemnity is one of the Principle of General Insurance.</a:t>
            </a:r>
          </a:p>
          <a:p>
            <a:pPr algn="just" eaLnBrk="1" hangingPunct="1">
              <a:lnSpc>
                <a:spcPct val="90000"/>
              </a:lnSpc>
              <a:buFont typeface="Wingdings" pitchFamily="2" charset="2"/>
              <a:buNone/>
              <a:defRPr/>
            </a:pPr>
            <a:endParaRPr lang="en-US" sz="2400" dirty="0" smtClean="0"/>
          </a:p>
          <a:p>
            <a:pPr algn="just" eaLnBrk="1" hangingPunct="1">
              <a:lnSpc>
                <a:spcPct val="90000"/>
              </a:lnSpc>
              <a:defRPr/>
            </a:pPr>
            <a:r>
              <a:rPr lang="en-US" sz="2400" dirty="0" smtClean="0"/>
              <a:t>Section 124  under Chapter VIII  of Indian Contract Act 1872 "Contract of indemnity" defines it as under:-</a:t>
            </a:r>
          </a:p>
          <a:p>
            <a:pPr algn="just" eaLnBrk="1" hangingPunct="1">
              <a:lnSpc>
                <a:spcPct val="90000"/>
              </a:lnSpc>
              <a:buFont typeface="Wingdings" pitchFamily="2" charset="2"/>
              <a:buNone/>
              <a:defRPr/>
            </a:pPr>
            <a:endParaRPr lang="en-US" sz="2400" dirty="0" smtClean="0"/>
          </a:p>
          <a:p>
            <a:pPr algn="just" eaLnBrk="1" hangingPunct="1">
              <a:lnSpc>
                <a:spcPct val="90000"/>
              </a:lnSpc>
              <a:defRPr/>
            </a:pPr>
            <a:r>
              <a:rPr lang="en-US" sz="2400" dirty="0" smtClean="0"/>
              <a:t>A contract by which one party promises to save the other from loss (In General Insurance it </a:t>
            </a:r>
            <a:r>
              <a:rPr lang="en-US" sz="2400" smtClean="0"/>
              <a:t>is called  Insured </a:t>
            </a:r>
            <a:r>
              <a:rPr lang="en-US" sz="2400" dirty="0" smtClean="0"/>
              <a:t>perils ) caused to him by the contract of the </a:t>
            </a:r>
            <a:r>
              <a:rPr lang="en-US" sz="2400" dirty="0" err="1" smtClean="0"/>
              <a:t>promisor</a:t>
            </a:r>
            <a:r>
              <a:rPr lang="en-US" sz="2400" dirty="0" smtClean="0"/>
              <a:t> himself, or by the conduct of any other person, is called a "contract of indemnity".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1"/>
                </a:solidFill>
              </a:rPr>
              <a:t>Case Study - 4</a:t>
            </a:r>
            <a:endParaRPr lang="en-US" dirty="0">
              <a:solidFill>
                <a:schemeClr val="tx1"/>
              </a:solidFill>
            </a:endParaRPr>
          </a:p>
        </p:txBody>
      </p:sp>
      <p:sp>
        <p:nvSpPr>
          <p:cNvPr id="3" name="Content Placeholder 2"/>
          <p:cNvSpPr>
            <a:spLocks noGrp="1"/>
          </p:cNvSpPr>
          <p:nvPr>
            <p:ph idx="1"/>
          </p:nvPr>
        </p:nvSpPr>
        <p:spPr/>
        <p:txBody>
          <a:bodyPr/>
          <a:lstStyle/>
          <a:p>
            <a:pPr marL="609600" indent="-609600" algn="just" eaLnBrk="1" hangingPunct="1">
              <a:buFont typeface="Wingdings" pitchFamily="2" charset="2"/>
              <a:buNone/>
              <a:defRPr/>
            </a:pPr>
            <a:r>
              <a:rPr lang="en-US" sz="2400" dirty="0" smtClean="0"/>
              <a:t>Based on information, CBI enquired into the case.  The following facts came to light</a:t>
            </a:r>
          </a:p>
          <a:p>
            <a:pPr marL="609600" indent="-609600" algn="just" eaLnBrk="1" hangingPunct="1">
              <a:buFont typeface="Wingdings" pitchFamily="2" charset="2"/>
              <a:buNone/>
              <a:defRPr/>
            </a:pPr>
            <a:endParaRPr lang="en-US" sz="2400" dirty="0" smtClean="0"/>
          </a:p>
          <a:p>
            <a:pPr marL="609600" indent="-609600" algn="just" eaLnBrk="1" hangingPunct="1">
              <a:buFont typeface="Wingdings" pitchFamily="2" charset="2"/>
              <a:buAutoNum type="alphaLcParenR"/>
              <a:defRPr/>
            </a:pPr>
            <a:r>
              <a:rPr lang="en-US" sz="2400" dirty="0" smtClean="0"/>
              <a:t>The excavator was actually burnt on 15</a:t>
            </a:r>
            <a:r>
              <a:rPr lang="en-US" sz="2400" baseline="30000" dirty="0" smtClean="0"/>
              <a:t>th</a:t>
            </a:r>
            <a:r>
              <a:rPr lang="en-US" sz="2400" dirty="0" smtClean="0"/>
              <a:t> March. The matter was reported to BEML and their Engineer has inspected the damage. Estimate of loss has submitted at that time.</a:t>
            </a:r>
          </a:p>
          <a:p>
            <a:pPr marL="609600" indent="-609600" algn="just" eaLnBrk="1" hangingPunct="1">
              <a:buFont typeface="Wingdings" pitchFamily="2" charset="2"/>
              <a:buAutoNum type="alphaLcParenR"/>
              <a:defRPr/>
            </a:pPr>
            <a:r>
              <a:rPr lang="en-US" sz="2400" dirty="0" smtClean="0"/>
              <a:t>The Insured manipulated the date of estimate and made it 24</a:t>
            </a:r>
            <a:r>
              <a:rPr lang="en-US" sz="2400" baseline="30000" dirty="0" smtClean="0"/>
              <a:t>th</a:t>
            </a:r>
            <a:r>
              <a:rPr lang="en-US" sz="2400" dirty="0" smtClean="0"/>
              <a:t> April</a:t>
            </a:r>
          </a:p>
          <a:p>
            <a:pPr marL="609600" indent="-609600" algn="just" eaLnBrk="1" hangingPunct="1">
              <a:buFont typeface="Wingdings" pitchFamily="2" charset="2"/>
              <a:buAutoNum type="alphaLcParenR"/>
              <a:defRPr/>
            </a:pPr>
            <a:r>
              <a:rPr lang="en-US" sz="2400" dirty="0" smtClean="0"/>
              <a:t>It became clear that excavator was insured when it was in totally burnt condition</a:t>
            </a:r>
            <a:r>
              <a:rPr lang="en-US" sz="2400" dirty="0" smtClean="0">
                <a:solidFill>
                  <a:schemeClr val="bg2"/>
                </a:solidFill>
              </a:rPr>
              <a:t>.</a:t>
            </a:r>
            <a:endParaRPr lang="en-US" sz="2400" dirty="0"/>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a:p>
        </p:txBody>
      </p:sp>
      <p:sp>
        <p:nvSpPr>
          <p:cNvPr id="5" name="Slide Number Placeholder 4"/>
          <p:cNvSpPr>
            <a:spLocks noGrp="1"/>
          </p:cNvSpPr>
          <p:nvPr>
            <p:ph type="sldNum" sz="quarter" idx="12"/>
          </p:nvPr>
        </p:nvSpPr>
        <p:spPr/>
        <p:txBody>
          <a:bodyPr/>
          <a:lstStyle/>
          <a:p>
            <a:pPr>
              <a:defRPr/>
            </a:pPr>
            <a:fld id="{F96C91DC-9DD7-4325-B1DA-7A37B6A7929D}"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01000" cy="1371600"/>
          </a:xfrm>
        </p:spPr>
        <p:txBody>
          <a:bodyPr/>
          <a:lstStyle/>
          <a:p>
            <a:pPr>
              <a:defRPr/>
            </a:pPr>
            <a:r>
              <a:rPr lang="en-US" sz="3200" b="1" dirty="0" smtClean="0"/>
              <a:t/>
            </a:r>
            <a:br>
              <a:rPr lang="en-US" sz="3200" b="1" dirty="0" smtClean="0"/>
            </a:br>
            <a:r>
              <a:rPr lang="en-US" sz="3200" b="1" dirty="0" smtClean="0"/>
              <a:t/>
            </a:r>
            <a:br>
              <a:rPr lang="en-US" sz="3200" b="1" dirty="0" smtClean="0"/>
            </a:br>
            <a:r>
              <a:rPr lang="en-US" sz="2400" b="1" dirty="0" smtClean="0"/>
              <a:t>Case of  United   India Insurance Co. , </a:t>
            </a:r>
            <a:r>
              <a:rPr lang="en-US" sz="2400" b="1" dirty="0" err="1" smtClean="0"/>
              <a:t>Jaipur</a:t>
            </a:r>
            <a:r>
              <a:rPr lang="en-US" sz="2400"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752600"/>
            <a:ext cx="8229600" cy="4419600"/>
          </a:xfrm>
        </p:spPr>
        <p:txBody>
          <a:bodyPr/>
          <a:lstStyle/>
          <a:p>
            <a:pPr>
              <a:defRPr/>
            </a:pPr>
            <a:r>
              <a:rPr lang="en-US" sz="1800" dirty="0" smtClean="0"/>
              <a:t>The brief facts of the case is  that  a boy aged 15 years died due to fall from the roof of an  unidentified  bus and these facts were reported in the </a:t>
            </a:r>
            <a:r>
              <a:rPr lang="en-US" sz="1800" dirty="0" err="1" smtClean="0"/>
              <a:t>Roznamcha</a:t>
            </a:r>
            <a:r>
              <a:rPr lang="en-US" sz="1800" dirty="0" smtClean="0"/>
              <a:t> reported  by the compounder. The  ASI  who  wrote the  </a:t>
            </a:r>
            <a:r>
              <a:rPr lang="en-US" sz="1800" dirty="0" err="1" smtClean="0"/>
              <a:t>Rozanamcha</a:t>
            </a:r>
            <a:r>
              <a:rPr lang="en-US" sz="1800" dirty="0" smtClean="0"/>
              <a:t> also  conducted Enquiry in the matter  .</a:t>
            </a:r>
          </a:p>
          <a:p>
            <a:pPr>
              <a:buFont typeface="Wingdings" pitchFamily="2" charset="2"/>
              <a:buNone/>
              <a:defRPr/>
            </a:pPr>
            <a:r>
              <a:rPr lang="en-US" sz="1800" dirty="0" smtClean="0"/>
              <a:t>    In the  </a:t>
            </a:r>
            <a:r>
              <a:rPr lang="en-US" sz="1800" dirty="0" err="1" smtClean="0"/>
              <a:t>Rozanamcha</a:t>
            </a:r>
            <a:r>
              <a:rPr lang="en-US" sz="1800" dirty="0" smtClean="0"/>
              <a:t> Report  no vehicle details etc were mentioned. FIR was registered after 11 days of accident and no enquiry was  made by ASI from the driver/conductor or Compounder and no where he has made any reference of  that  </a:t>
            </a:r>
            <a:r>
              <a:rPr lang="en-US" sz="1800" dirty="0" err="1" smtClean="0"/>
              <a:t>Roznamcha</a:t>
            </a:r>
            <a:r>
              <a:rPr lang="en-US" sz="1800" dirty="0" smtClean="0"/>
              <a:t> (daily report) in his investigation report. The court has  exonerated  United India Insurance from the liability and  has ordered that an action be initiated against the Investigating Officer of this case.</a:t>
            </a:r>
          </a:p>
          <a:p>
            <a:pPr>
              <a:defRPr/>
            </a:pPr>
            <a:endParaRPr lang="en-US" sz="1800" dirty="0"/>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a:p>
        </p:txBody>
      </p:sp>
      <p:sp>
        <p:nvSpPr>
          <p:cNvPr id="5" name="Slide Number Placeholder 4"/>
          <p:cNvSpPr>
            <a:spLocks noGrp="1"/>
          </p:cNvSpPr>
          <p:nvPr>
            <p:ph type="sldNum" sz="quarter" idx="12"/>
          </p:nvPr>
        </p:nvSpPr>
        <p:spPr/>
        <p:txBody>
          <a:bodyPr/>
          <a:lstStyle/>
          <a:p>
            <a:pPr>
              <a:defRPr/>
            </a:pPr>
            <a:fld id="{739CA446-6766-4A37-B26E-2F39FF149EB3}" type="slidenum">
              <a:rPr lang="en-US" smtClean="0"/>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pPr>
              <a:defRPr/>
            </a:pPr>
            <a:r>
              <a:rPr lang="en-US" sz="3600" b="1" dirty="0" smtClean="0"/>
              <a:t/>
            </a:r>
            <a:br>
              <a:rPr lang="en-US" sz="3600" b="1" dirty="0" smtClean="0"/>
            </a:br>
            <a:r>
              <a:rPr lang="en-US" sz="3600" b="1" dirty="0" smtClean="0"/>
              <a:t>Insurance  Fraud  Cases  in  </a:t>
            </a:r>
            <a:br>
              <a:rPr lang="en-US" sz="3600" b="1" dirty="0" smtClean="0"/>
            </a:br>
            <a:r>
              <a:rPr lang="en-US" sz="3600" b="1" dirty="0" smtClean="0"/>
              <a:t>Cuttack , </a:t>
            </a:r>
            <a:r>
              <a:rPr lang="en-US" sz="3600" b="1" dirty="0" err="1" smtClean="0"/>
              <a:t>Odisha</a:t>
            </a:r>
            <a:r>
              <a:rPr lang="en-US" sz="3600"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648200"/>
          </a:xfrm>
        </p:spPr>
        <p:txBody>
          <a:bodyPr/>
          <a:lstStyle/>
          <a:p>
            <a:pPr>
              <a:defRPr/>
            </a:pPr>
            <a:r>
              <a:rPr lang="en-US" sz="1800" dirty="0" smtClean="0"/>
              <a:t>With a view to control  mala-fide activities taking place outside  the Company , we had collected details /data   of insurance  cases  and took up the issue with  SP (Police ) </a:t>
            </a:r>
            <a:r>
              <a:rPr lang="en-US" sz="1800" dirty="0" err="1" smtClean="0"/>
              <a:t>Cuttack,bringing</a:t>
            </a:r>
            <a:r>
              <a:rPr lang="en-US" sz="1800" dirty="0" smtClean="0"/>
              <a:t> to light  poor investigation and even attempt to fabricate evidences.</a:t>
            </a:r>
          </a:p>
          <a:p>
            <a:pPr>
              <a:defRPr/>
            </a:pPr>
            <a:r>
              <a:rPr lang="en-US" sz="1800" dirty="0" smtClean="0"/>
              <a:t>As a result  the </a:t>
            </a:r>
            <a:r>
              <a:rPr lang="en-US" sz="1800" dirty="0" err="1" smtClean="0"/>
              <a:t>Odisha</a:t>
            </a:r>
            <a:r>
              <a:rPr lang="en-US" sz="1800" dirty="0" smtClean="0"/>
              <a:t> police  has initiated action against a few police officials ,which has received media attention as well. </a:t>
            </a:r>
          </a:p>
          <a:p>
            <a:pPr>
              <a:defRPr/>
            </a:pPr>
            <a:r>
              <a:rPr lang="en-US" sz="1800" dirty="0" smtClean="0"/>
              <a:t>The most visible effect is   in the WC Court ,which has seen drastic reduction  in filing  of   new cases as well as withdrawal   of cases.</a:t>
            </a:r>
          </a:p>
          <a:p>
            <a:pPr>
              <a:defRPr/>
            </a:pPr>
            <a:r>
              <a:rPr lang="en-US" sz="1800" dirty="0" smtClean="0"/>
              <a:t>During the period from April  2015 to July 2015  total 72 cases( 57  MCAT – Third  Party  Cases &amp;  were reported, whereas during the corresponding period in 2016  41 cases  are reported ( 35 MACT Cases and 6  WC cases) </a:t>
            </a:r>
          </a:p>
          <a:p>
            <a:pPr>
              <a:defRPr/>
            </a:pPr>
            <a:r>
              <a:rPr lang="en-US" sz="1800" dirty="0" smtClean="0"/>
              <a:t>In Appeal  Cases ,arising out of such WC Cases ,earlier the Award used to be reduced by  15-20 %  at present the awards are being  reduced by  50-70 %. </a:t>
            </a:r>
          </a:p>
          <a:p>
            <a:pPr>
              <a:defRPr/>
            </a:pPr>
            <a:endParaRPr lang="en-US" sz="1800" dirty="0"/>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a:p>
        </p:txBody>
      </p:sp>
      <p:sp>
        <p:nvSpPr>
          <p:cNvPr id="5" name="Slide Number Placeholder 4"/>
          <p:cNvSpPr>
            <a:spLocks noGrp="1"/>
          </p:cNvSpPr>
          <p:nvPr>
            <p:ph type="sldNum" sz="quarter" idx="12"/>
          </p:nvPr>
        </p:nvSpPr>
        <p:spPr/>
        <p:txBody>
          <a:bodyPr/>
          <a:lstStyle/>
          <a:p>
            <a:pPr>
              <a:defRPr/>
            </a:pPr>
            <a:fld id="{D6210107-CB18-4299-A4F9-09C6B7B0C7DE}"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b="1" dirty="0" smtClean="0"/>
              <a:t/>
            </a:r>
            <a:br>
              <a:rPr lang="en-US" sz="3200" b="1" dirty="0" smtClean="0"/>
            </a:br>
            <a:r>
              <a:rPr lang="en-US" sz="3200" b="1" dirty="0" smtClean="0"/>
              <a:t>Overall  impact  of  Preventive  Measures  taken  by us  is as under </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defRPr/>
            </a:pPr>
            <a:r>
              <a:rPr lang="en-US" sz="2400" dirty="0" smtClean="0"/>
              <a:t>On complaint of Insurance Companies State police has initiated enquiries and even arrested their  own officials found guilty of misconduct. </a:t>
            </a:r>
          </a:p>
          <a:p>
            <a:pPr>
              <a:defRPr/>
            </a:pPr>
            <a:r>
              <a:rPr lang="en-US" sz="2400" dirty="0" smtClean="0"/>
              <a:t>Action has  been initiated against  others involved in the  crime such as Advocates  ,doctors ,  and vehicle owners .</a:t>
            </a:r>
          </a:p>
          <a:p>
            <a:pPr>
              <a:defRPr/>
            </a:pPr>
            <a:r>
              <a:rPr lang="en-US" sz="2400" dirty="0" smtClean="0"/>
              <a:t>Corporate Management of </a:t>
            </a:r>
            <a:r>
              <a:rPr lang="en-US" sz="2400" dirty="0" err="1" smtClean="0"/>
              <a:t>Pvt</a:t>
            </a:r>
            <a:r>
              <a:rPr lang="en-US" sz="2400" dirty="0" smtClean="0"/>
              <a:t> Insurance Companies are also contemplating   action in such cases. </a:t>
            </a:r>
          </a:p>
          <a:p>
            <a:pPr>
              <a:defRPr/>
            </a:pPr>
            <a:endParaRPr lang="en-US" dirty="0"/>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a:p>
        </p:txBody>
      </p:sp>
      <p:sp>
        <p:nvSpPr>
          <p:cNvPr id="5" name="Slide Number Placeholder 4"/>
          <p:cNvSpPr>
            <a:spLocks noGrp="1"/>
          </p:cNvSpPr>
          <p:nvPr>
            <p:ph type="sldNum" sz="quarter" idx="12"/>
          </p:nvPr>
        </p:nvSpPr>
        <p:spPr/>
        <p:txBody>
          <a:bodyPr/>
          <a:lstStyle/>
          <a:p>
            <a:pPr>
              <a:defRPr/>
            </a:pPr>
            <a:fld id="{3F4480F0-8634-4BF6-890D-C4F9A7E3936B}"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b="1" dirty="0" smtClean="0"/>
              <a:t>MEDIA REPORT IN CUTTACK INSURANCE FRAUD  CASES</a:t>
            </a:r>
            <a:endParaRPr lang="en-US" sz="2800" dirty="0"/>
          </a:p>
        </p:txBody>
      </p:sp>
      <p:sp>
        <p:nvSpPr>
          <p:cNvPr id="3" name="Content Placeholder 2"/>
          <p:cNvSpPr>
            <a:spLocks noGrp="1"/>
          </p:cNvSpPr>
          <p:nvPr>
            <p:ph idx="1"/>
          </p:nvPr>
        </p:nvSpPr>
        <p:spPr/>
        <p:txBody>
          <a:bodyPr/>
          <a:lstStyle/>
          <a:p>
            <a:pPr>
              <a:defRPr/>
            </a:pPr>
            <a:r>
              <a:rPr lang="en-US" sz="1600" dirty="0" smtClean="0"/>
              <a:t>In a recent media  coverage   of  Bhubaneswar, it has come on record that a number of fraudulent MACT (Third Party )  claims were lodged with  General Insurance Companies .The business was operated by a well oiled  racket including  Fake accident victims  &amp; Govt. officials . </a:t>
            </a:r>
          </a:p>
          <a:p>
            <a:pPr>
              <a:defRPr/>
            </a:pPr>
            <a:r>
              <a:rPr lang="en-US" sz="1600" dirty="0" smtClean="0"/>
              <a:t>In one such  case  a fraudulent claim  for Rs 40 </a:t>
            </a:r>
            <a:r>
              <a:rPr lang="en-US" sz="1600" dirty="0" err="1" smtClean="0"/>
              <a:t>lacs</a:t>
            </a:r>
            <a:r>
              <a:rPr lang="en-US" sz="1600" dirty="0" smtClean="0"/>
              <a:t> was  filed against a purported accident  which took place in July  2014 ,on Nation Highway   in Cuttack </a:t>
            </a:r>
            <a:r>
              <a:rPr lang="en-US" sz="1600" dirty="0" err="1" smtClean="0"/>
              <a:t>Distt</a:t>
            </a:r>
            <a:r>
              <a:rPr lang="en-US" sz="1600" dirty="0" smtClean="0"/>
              <a:t> .  Four claimants ,who were employed  in the truck were reportedly  injured in this accident. The  vehicle  was owned by a  </a:t>
            </a:r>
            <a:r>
              <a:rPr lang="en-US" sz="1600" dirty="0" err="1" smtClean="0"/>
              <a:t>Jaipur</a:t>
            </a:r>
            <a:r>
              <a:rPr lang="en-US" sz="1600" dirty="0" smtClean="0"/>
              <a:t> based firm.  The cleaner by the name of  </a:t>
            </a:r>
            <a:r>
              <a:rPr lang="en-US" sz="1600" dirty="0" err="1" smtClean="0"/>
              <a:t>Santosh</a:t>
            </a:r>
            <a:r>
              <a:rPr lang="en-US" sz="1600" dirty="0" smtClean="0"/>
              <a:t> </a:t>
            </a:r>
            <a:r>
              <a:rPr lang="en-US" sz="1600" dirty="0" err="1" smtClean="0"/>
              <a:t>Raut</a:t>
            </a:r>
            <a:r>
              <a:rPr lang="en-US" sz="1600" dirty="0" smtClean="0"/>
              <a:t>  filed the complaint. The </a:t>
            </a:r>
            <a:r>
              <a:rPr lang="en-US" sz="1600" dirty="0" err="1" smtClean="0"/>
              <a:t>Khuntuni</a:t>
            </a:r>
            <a:r>
              <a:rPr lang="en-US" sz="1600" dirty="0" smtClean="0"/>
              <a:t> police  sent the four employees for Medical treatment ,investigated the incident and registered an FIR under Road Traffic  Accident Case.</a:t>
            </a:r>
          </a:p>
          <a:p>
            <a:pPr>
              <a:defRPr/>
            </a:pPr>
            <a:r>
              <a:rPr lang="en-US" sz="1600" dirty="0" smtClean="0"/>
              <a:t> During  internal inquiry of Insurance company the vehicle owner gave an affidavit  denying  the purported accident &amp; confirmed  that   claimants were not employed in his firm and the vehicle was off road for six months ,during   the time  accident was said to have taken place as mentioned in the FIR. The concerned RTO  also supported the  claim of  Vehicle owner. </a:t>
            </a:r>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dirty="0"/>
          </a:p>
        </p:txBody>
      </p:sp>
      <p:sp>
        <p:nvSpPr>
          <p:cNvPr id="5" name="Slide Number Placeholder 4"/>
          <p:cNvSpPr>
            <a:spLocks noGrp="1"/>
          </p:cNvSpPr>
          <p:nvPr>
            <p:ph type="sldNum" sz="quarter" idx="12"/>
          </p:nvPr>
        </p:nvSpPr>
        <p:spPr/>
        <p:txBody>
          <a:bodyPr/>
          <a:lstStyle/>
          <a:p>
            <a:pPr>
              <a:defRPr/>
            </a:pPr>
            <a:fld id="{EAA0497F-0330-4020-94CE-BC9749C3860D}"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2400" dirty="0" smtClean="0"/>
              <a:t>SP Cuttack (Rural )  confirmed  that  a departmental   enquiry has been initiated in the matter  and action will be taken  if there is  discrepancy in the sequence of events.  </a:t>
            </a:r>
          </a:p>
          <a:p>
            <a:pPr>
              <a:defRPr/>
            </a:pPr>
            <a:r>
              <a:rPr lang="en-US" sz="2400" dirty="0" smtClean="0"/>
              <a:t>In similar  insurance  fraud cases  an  Inspector  ranked officer was put under suspension  after an enquiry  established his complicity  in fake insurance claim case &amp;  a police ASI of  </a:t>
            </a:r>
            <a:r>
              <a:rPr lang="en-US" sz="2400" dirty="0" err="1" smtClean="0"/>
              <a:t>Bhadreshwar</a:t>
            </a:r>
            <a:r>
              <a:rPr lang="en-US" sz="2400" dirty="0" smtClean="0"/>
              <a:t> outpost in Cuttack  and two others were  arrested on similar charges</a:t>
            </a:r>
            <a:endParaRPr lang="en-US" sz="2400" dirty="0"/>
          </a:p>
        </p:txBody>
      </p:sp>
      <p:sp>
        <p:nvSpPr>
          <p:cNvPr id="4" name="Date Placeholder 3"/>
          <p:cNvSpPr>
            <a:spLocks noGrp="1"/>
          </p:cNvSpPr>
          <p:nvPr>
            <p:ph type="dt" sz="quarter" idx="10"/>
          </p:nvPr>
        </p:nvSpPr>
        <p:spPr/>
        <p:txBody>
          <a:bodyPr/>
          <a:lstStyle/>
          <a:p>
            <a:pPr>
              <a:defRPr/>
            </a:pPr>
            <a:fld id="{A0F09783-6A27-4903-82CD-7849C4F9B539}" type="datetime1">
              <a:rPr lang="en-US" smtClean="0"/>
              <a:pPr>
                <a:defRPr/>
              </a:pPr>
              <a:t>9/7/2016</a:t>
            </a:fld>
            <a:endParaRPr lang="en-US"/>
          </a:p>
        </p:txBody>
      </p:sp>
      <p:sp>
        <p:nvSpPr>
          <p:cNvPr id="5" name="Slide Number Placeholder 4"/>
          <p:cNvSpPr>
            <a:spLocks noGrp="1"/>
          </p:cNvSpPr>
          <p:nvPr>
            <p:ph type="sldNum" sz="quarter" idx="12"/>
          </p:nvPr>
        </p:nvSpPr>
        <p:spPr/>
        <p:txBody>
          <a:bodyPr/>
          <a:lstStyle/>
          <a:p>
            <a:pPr>
              <a:defRPr/>
            </a:pPr>
            <a:fld id="{90A95F78-EA51-43AD-B40A-5F20D22D21DF}" type="slidenum">
              <a:rPr lang="en-US" smtClean="0"/>
              <a:pPr>
                <a:defRP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0"/>
          <p:cNvSpPr>
            <a:spLocks noGrp="1" noChangeArrowheads="1"/>
          </p:cNvSpPr>
          <p:nvPr>
            <p:ph type="dt" sz="quarter" idx="10"/>
          </p:nvPr>
        </p:nvSpPr>
        <p:spPr/>
        <p:txBody>
          <a:bodyPr/>
          <a:lstStyle/>
          <a:p>
            <a:pPr>
              <a:defRPr/>
            </a:pPr>
            <a:fld id="{D26FECF0-1B8A-4D85-944C-02863BD72AFD}" type="datetime1">
              <a:rPr lang="en-US"/>
              <a:pPr>
                <a:defRPr/>
              </a:pPr>
              <a:t>9/7/2016</a:t>
            </a:fld>
            <a:endParaRPr lang="en-US"/>
          </a:p>
        </p:txBody>
      </p:sp>
      <p:sp>
        <p:nvSpPr>
          <p:cNvPr id="8" name="Rectangle 42"/>
          <p:cNvSpPr>
            <a:spLocks noGrp="1" noChangeArrowheads="1"/>
          </p:cNvSpPr>
          <p:nvPr>
            <p:ph type="sldNum" sz="quarter" idx="12"/>
          </p:nvPr>
        </p:nvSpPr>
        <p:spPr/>
        <p:txBody>
          <a:bodyPr/>
          <a:lstStyle/>
          <a:p>
            <a:pPr>
              <a:defRPr/>
            </a:pPr>
            <a:fld id="{A3C834B6-D0EA-49CB-8FEA-C0B0E25E1DFD}" type="slidenum">
              <a:rPr lang="en-US"/>
              <a:pPr>
                <a:defRPr/>
              </a:pPr>
              <a:t>46</a:t>
            </a:fld>
            <a:endParaRPr lang="en-US"/>
          </a:p>
        </p:txBody>
      </p:sp>
      <p:sp>
        <p:nvSpPr>
          <p:cNvPr id="7"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A2EE5353-A564-49F2-AAAA-8B01D47F973A}" type="slidenum">
              <a:rPr lang="en-US" sz="1000">
                <a:effectLst>
                  <a:outerShdw blurRad="38100" dist="38100" dir="2700000" algn="tl">
                    <a:srgbClr val="000000"/>
                  </a:outerShdw>
                </a:effectLst>
              </a:rPr>
              <a:pPr algn="r">
                <a:defRPr/>
              </a:pPr>
              <a:t>46</a:t>
            </a:fld>
            <a:endParaRPr lang="en-US" sz="1000">
              <a:effectLst>
                <a:outerShdw blurRad="38100" dist="38100" dir="2700000" algn="tl">
                  <a:srgbClr val="000000"/>
                </a:outerShdw>
              </a:effectLst>
            </a:endParaRPr>
          </a:p>
        </p:txBody>
      </p:sp>
      <p:sp>
        <p:nvSpPr>
          <p:cNvPr id="185346" name="Rectangle 2"/>
          <p:cNvSpPr>
            <a:spLocks noGrp="1" noChangeArrowheads="1"/>
          </p:cNvSpPr>
          <p:nvPr>
            <p:ph type="title"/>
          </p:nvPr>
        </p:nvSpPr>
        <p:spPr/>
        <p:txBody>
          <a:bodyPr/>
          <a:lstStyle/>
          <a:p>
            <a:pPr eaLnBrk="1" hangingPunct="1">
              <a:defRPr/>
            </a:pPr>
            <a:endParaRPr lang="en-US" smtClean="0"/>
          </a:p>
        </p:txBody>
      </p:sp>
      <p:sp>
        <p:nvSpPr>
          <p:cNvPr id="185347" name="Rectangle 3"/>
          <p:cNvSpPr>
            <a:spLocks noGrp="1" noChangeArrowheads="1"/>
          </p:cNvSpPr>
          <p:nvPr>
            <p:ph type="body" idx="1"/>
          </p:nvPr>
        </p:nvSpPr>
        <p:spPr/>
        <p:txBody>
          <a:bodyPr/>
          <a:lstStyle/>
          <a:p>
            <a:pPr eaLnBrk="1" hangingPunct="1">
              <a:defRPr/>
            </a:pPr>
            <a:endParaRPr lang="en-US" smtClean="0"/>
          </a:p>
        </p:txBody>
      </p:sp>
      <p:pic>
        <p:nvPicPr>
          <p:cNvPr id="49159" name="Picture 4" descr="images"/>
          <p:cNvPicPr>
            <a:picLocks noChangeAspect="1" noChangeArrowheads="1"/>
          </p:cNvPicPr>
          <p:nvPr/>
        </p:nvPicPr>
        <p:blipFill>
          <a:blip r:embed="rId2"/>
          <a:srcRect/>
          <a:stretch>
            <a:fillRect/>
          </a:stretch>
        </p:blipFill>
        <p:spPr bwMode="auto">
          <a:xfrm>
            <a:off x="457200" y="762000"/>
            <a:ext cx="81534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0"/>
          <p:cNvSpPr>
            <a:spLocks noGrp="1" noChangeArrowheads="1"/>
          </p:cNvSpPr>
          <p:nvPr>
            <p:ph type="dt" sz="quarter" idx="10"/>
          </p:nvPr>
        </p:nvSpPr>
        <p:spPr/>
        <p:txBody>
          <a:bodyPr/>
          <a:lstStyle/>
          <a:p>
            <a:pPr>
              <a:defRPr/>
            </a:pPr>
            <a:fld id="{80D87986-87C5-499C-9D89-08B03A2E377E}" type="datetime1">
              <a:rPr lang="en-US"/>
              <a:pPr>
                <a:defRPr/>
              </a:pPr>
              <a:t>9/7/2016</a:t>
            </a:fld>
            <a:endParaRPr lang="en-US"/>
          </a:p>
        </p:txBody>
      </p:sp>
      <p:sp>
        <p:nvSpPr>
          <p:cNvPr id="8" name="Rectangle 42"/>
          <p:cNvSpPr>
            <a:spLocks noGrp="1" noChangeArrowheads="1"/>
          </p:cNvSpPr>
          <p:nvPr>
            <p:ph type="sldNum" sz="quarter" idx="12"/>
          </p:nvPr>
        </p:nvSpPr>
        <p:spPr/>
        <p:txBody>
          <a:bodyPr/>
          <a:lstStyle/>
          <a:p>
            <a:pPr>
              <a:defRPr/>
            </a:pPr>
            <a:fld id="{4A22EB7A-774C-43EA-AF0B-8A2853865B09}" type="slidenum">
              <a:rPr lang="en-US"/>
              <a:pPr>
                <a:defRPr/>
              </a:pPr>
              <a:t>5</a:t>
            </a:fld>
            <a:endParaRPr lang="en-US"/>
          </a:p>
        </p:txBody>
      </p:sp>
      <p:sp>
        <p:nvSpPr>
          <p:cNvPr id="7"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84F3674C-007B-42D9-8BD2-52B50B26B32C}" type="slidenum">
              <a:rPr lang="en-US" sz="1000">
                <a:effectLst>
                  <a:outerShdw blurRad="38100" dist="38100" dir="2700000" algn="tl">
                    <a:srgbClr val="000000"/>
                  </a:outerShdw>
                </a:effectLst>
              </a:rPr>
              <a:pPr algn="r">
                <a:defRPr/>
              </a:pPr>
              <a:t>5</a:t>
            </a:fld>
            <a:endParaRPr lang="en-US" sz="1000">
              <a:effectLst>
                <a:outerShdw blurRad="38100" dist="38100" dir="2700000" algn="tl">
                  <a:srgbClr val="000000"/>
                </a:outerShdw>
              </a:effectLst>
            </a:endParaRPr>
          </a:p>
        </p:txBody>
      </p:sp>
      <p:sp>
        <p:nvSpPr>
          <p:cNvPr id="116738" name="Rectangle 2"/>
          <p:cNvSpPr>
            <a:spLocks noGrp="1" noChangeArrowheads="1"/>
          </p:cNvSpPr>
          <p:nvPr>
            <p:ph type="title"/>
          </p:nvPr>
        </p:nvSpPr>
        <p:spPr/>
        <p:txBody>
          <a:bodyPr/>
          <a:lstStyle/>
          <a:p>
            <a:pPr eaLnBrk="1" hangingPunct="1">
              <a:defRPr/>
            </a:pPr>
            <a:endParaRPr lang="en-US" smtClean="0"/>
          </a:p>
        </p:txBody>
      </p:sp>
      <p:sp>
        <p:nvSpPr>
          <p:cNvPr id="116739" name="Rectangle 3"/>
          <p:cNvSpPr>
            <a:spLocks noGrp="1" noChangeArrowheads="1"/>
          </p:cNvSpPr>
          <p:nvPr>
            <p:ph type="body" idx="1"/>
          </p:nvPr>
        </p:nvSpPr>
        <p:spPr/>
        <p:txBody>
          <a:bodyPr/>
          <a:lstStyle/>
          <a:p>
            <a:pPr eaLnBrk="1" hangingPunct="1">
              <a:defRPr/>
            </a:pPr>
            <a:endParaRPr lang="en-US" smtClean="0"/>
          </a:p>
        </p:txBody>
      </p:sp>
      <p:pic>
        <p:nvPicPr>
          <p:cNvPr id="7175" name="Picture 5" descr="contract"/>
          <p:cNvPicPr>
            <a:picLocks noChangeAspect="1" noChangeArrowheads="1"/>
          </p:cNvPicPr>
          <p:nvPr/>
        </p:nvPicPr>
        <p:blipFill>
          <a:blip r:embed="rId2"/>
          <a:srcRect/>
          <a:stretch>
            <a:fillRect/>
          </a:stretch>
        </p:blipFill>
        <p:spPr bwMode="auto">
          <a:xfrm>
            <a:off x="-3505200" y="-1981200"/>
            <a:ext cx="16182975" cy="1076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A24668D3-40CC-478A-9058-EDD4F9E4A26B}"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6BFA3B26-2409-4D71-A59A-E3DA8315A94C}" type="slidenum">
              <a:rPr lang="en-US"/>
              <a:pPr>
                <a:defRPr/>
              </a:pPr>
              <a:t>6</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DA6C2ECE-4D51-4578-A25F-EBD981614B7B}" type="slidenum">
              <a:rPr lang="en-US" sz="1000">
                <a:effectLst>
                  <a:outerShdw blurRad="38100" dist="38100" dir="2700000" algn="tl">
                    <a:srgbClr val="000000"/>
                  </a:outerShdw>
                </a:effectLst>
              </a:rPr>
              <a:pPr algn="r">
                <a:defRPr/>
              </a:pPr>
              <a:t>6</a:t>
            </a:fld>
            <a:endParaRPr lang="en-US" sz="1000">
              <a:effectLst>
                <a:outerShdw blurRad="38100" dist="38100" dir="2700000" algn="tl">
                  <a:srgbClr val="000000"/>
                </a:outerShdw>
              </a:effectLst>
            </a:endParaRPr>
          </a:p>
        </p:txBody>
      </p:sp>
      <p:sp>
        <p:nvSpPr>
          <p:cNvPr id="97282" name="Rectangle 2"/>
          <p:cNvSpPr>
            <a:spLocks noGrp="1" noChangeArrowheads="1"/>
          </p:cNvSpPr>
          <p:nvPr>
            <p:ph type="title"/>
          </p:nvPr>
        </p:nvSpPr>
        <p:spPr/>
        <p:txBody>
          <a:bodyPr/>
          <a:lstStyle/>
          <a:p>
            <a:pPr eaLnBrk="1" hangingPunct="1">
              <a:defRPr/>
            </a:pPr>
            <a:r>
              <a:rPr lang="en-US" smtClean="0"/>
              <a:t>Insurance Contract</a:t>
            </a:r>
          </a:p>
        </p:txBody>
      </p:sp>
      <p:sp>
        <p:nvSpPr>
          <p:cNvPr id="97283" name="Rectangle 3"/>
          <p:cNvSpPr>
            <a:spLocks noGrp="1" noChangeArrowheads="1"/>
          </p:cNvSpPr>
          <p:nvPr>
            <p:ph type="body" idx="1"/>
          </p:nvPr>
        </p:nvSpPr>
        <p:spPr/>
        <p:txBody>
          <a:bodyPr/>
          <a:lstStyle/>
          <a:p>
            <a:pPr algn="just" eaLnBrk="1" hangingPunct="1">
              <a:lnSpc>
                <a:spcPct val="90000"/>
              </a:lnSpc>
              <a:defRPr/>
            </a:pPr>
            <a:r>
              <a:rPr lang="en-US" sz="2800" dirty="0" smtClean="0"/>
              <a:t>The transaction involves the Insured assuming a guaranteed and known relatively small loss in the form of payment to the insurer in exchange for the insurer's promise to compensate (</a:t>
            </a:r>
            <a:r>
              <a:rPr lang="en-US" sz="2800" dirty="0" smtClean="0">
                <a:hlinkClick r:id="rId2" tooltip="Indemnity"/>
              </a:rPr>
              <a:t>indemnify</a:t>
            </a:r>
            <a:r>
              <a:rPr lang="en-US" sz="2800" dirty="0" smtClean="0"/>
              <a:t>) the insured in the case of a financial (personal) loss. The insured receives a </a:t>
            </a:r>
            <a:r>
              <a:rPr lang="en-US" sz="2800" dirty="0" smtClean="0">
                <a:hlinkClick r:id="rId3" tooltip="Contract"/>
              </a:rPr>
              <a:t>contract</a:t>
            </a:r>
            <a:r>
              <a:rPr lang="en-US" sz="2800" dirty="0" smtClean="0"/>
              <a:t>, called the </a:t>
            </a:r>
            <a:r>
              <a:rPr lang="en-US" sz="2800" dirty="0" smtClean="0">
                <a:hlinkClick r:id="rId4" tooltip="Insurance policy"/>
              </a:rPr>
              <a:t>insurance policy</a:t>
            </a:r>
            <a:r>
              <a:rPr lang="en-US" sz="2800" dirty="0" smtClean="0"/>
              <a:t>, which details the conditions and circumstances under which the insured will be financially compensated.</a:t>
            </a:r>
            <a:endParaRPr lang="en-US" sz="2800" b="1" dirty="0" smtClean="0"/>
          </a:p>
          <a:p>
            <a:pPr eaLnBrk="1" hangingPunct="1">
              <a:lnSpc>
                <a:spcPct val="90000"/>
              </a:lnSpc>
              <a:defRPr/>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F68F2B37-BE26-458F-9D43-974DF5D2E156}"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12F61507-3D37-4323-AE0C-8A4F97FEB2D8}" type="slidenum">
              <a:rPr lang="en-US"/>
              <a:pPr>
                <a:defRPr/>
              </a:pPr>
              <a:t>7</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F3D5BA7F-87B1-4DC2-8D05-57F867CBACA6}" type="slidenum">
              <a:rPr lang="en-US" sz="1000">
                <a:effectLst>
                  <a:outerShdw blurRad="38100" dist="38100" dir="2700000" algn="tl">
                    <a:srgbClr val="000000"/>
                  </a:outerShdw>
                </a:effectLst>
              </a:rPr>
              <a:pPr algn="r">
                <a:defRPr/>
              </a:pPr>
              <a:t>7</a:t>
            </a:fld>
            <a:endParaRPr lang="en-US" sz="1000">
              <a:effectLst>
                <a:outerShdw blurRad="38100" dist="38100" dir="2700000" algn="tl">
                  <a:srgbClr val="000000"/>
                </a:outerShdw>
              </a:effectLst>
            </a:endParaRPr>
          </a:p>
        </p:txBody>
      </p:sp>
      <p:sp>
        <p:nvSpPr>
          <p:cNvPr id="103426" name="Rectangle 2"/>
          <p:cNvSpPr>
            <a:spLocks noGrp="1" noChangeArrowheads="1"/>
          </p:cNvSpPr>
          <p:nvPr>
            <p:ph type="title"/>
          </p:nvPr>
        </p:nvSpPr>
        <p:spPr/>
        <p:txBody>
          <a:bodyPr/>
          <a:lstStyle/>
          <a:p>
            <a:pPr eaLnBrk="1" hangingPunct="1">
              <a:defRPr/>
            </a:pPr>
            <a:r>
              <a:rPr lang="en-US" dirty="0" smtClean="0"/>
              <a:t>Ingredients of Contract</a:t>
            </a:r>
          </a:p>
        </p:txBody>
      </p:sp>
      <p:sp>
        <p:nvSpPr>
          <p:cNvPr id="103427" name="Rectangle 3"/>
          <p:cNvSpPr>
            <a:spLocks noGrp="1" noChangeArrowheads="1"/>
          </p:cNvSpPr>
          <p:nvPr>
            <p:ph type="body" idx="1"/>
          </p:nvPr>
        </p:nvSpPr>
        <p:spPr/>
        <p:txBody>
          <a:bodyPr/>
          <a:lstStyle/>
          <a:p>
            <a:pPr eaLnBrk="1" hangingPunct="1">
              <a:defRPr/>
            </a:pPr>
            <a:r>
              <a:rPr lang="en-US" dirty="0" smtClean="0"/>
              <a:t>Offer / Proposal</a:t>
            </a:r>
          </a:p>
          <a:p>
            <a:pPr eaLnBrk="1" hangingPunct="1">
              <a:buFont typeface="Wingdings" pitchFamily="2" charset="2"/>
              <a:buNone/>
              <a:defRPr/>
            </a:pPr>
            <a:endParaRPr lang="en-US" dirty="0" smtClean="0"/>
          </a:p>
          <a:p>
            <a:pPr eaLnBrk="1" hangingPunct="1">
              <a:defRPr/>
            </a:pPr>
            <a:r>
              <a:rPr lang="en-US" dirty="0" smtClean="0"/>
              <a:t>Acceptance</a:t>
            </a:r>
          </a:p>
          <a:p>
            <a:pPr eaLnBrk="1" hangingPunct="1">
              <a:buFont typeface="Wingdings" pitchFamily="2" charset="2"/>
              <a:buNone/>
              <a:defRPr/>
            </a:pPr>
            <a:endParaRPr lang="en-US" dirty="0" smtClean="0"/>
          </a:p>
          <a:p>
            <a:pPr eaLnBrk="1" hangingPunct="1">
              <a:defRPr/>
            </a:pPr>
            <a:r>
              <a:rPr lang="en-US" dirty="0" smtClean="0"/>
              <a:t>Consideration</a:t>
            </a:r>
          </a:p>
          <a:p>
            <a:pPr eaLnBrk="1" hangingPunct="1">
              <a:buFont typeface="Wingdings" pitchFamily="2" charset="2"/>
              <a:buNone/>
              <a:defRPr/>
            </a:pPr>
            <a:endParaRPr lang="en-US" dirty="0" smtClean="0"/>
          </a:p>
          <a:p>
            <a:pPr eaLnBrk="1" hangingPunct="1">
              <a:defRPr/>
            </a:pPr>
            <a:r>
              <a:rPr lang="en-US" dirty="0" smtClean="0"/>
              <a:t>Final Contract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FCB76078-8B53-4CEB-B753-165E7584F390}"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472CB3A0-63D6-4733-9A66-AE2A8A16350F}" type="slidenum">
              <a:rPr lang="en-US"/>
              <a:pPr>
                <a:defRPr/>
              </a:pPr>
              <a:t>8</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60AD3340-5F68-44B7-A733-B4B1CCE21FB6}" type="slidenum">
              <a:rPr lang="en-US" sz="1000">
                <a:effectLst>
                  <a:outerShdw blurRad="38100" dist="38100" dir="2700000" algn="tl">
                    <a:srgbClr val="000000"/>
                  </a:outerShdw>
                </a:effectLst>
              </a:rPr>
              <a:pPr algn="r">
                <a:defRPr/>
              </a:pPr>
              <a:t>8</a:t>
            </a:fld>
            <a:endParaRPr lang="en-US" sz="1000">
              <a:effectLst>
                <a:outerShdw blurRad="38100" dist="38100" dir="2700000" algn="tl">
                  <a:srgbClr val="000000"/>
                </a:outerShdw>
              </a:effectLst>
            </a:endParaRPr>
          </a:p>
        </p:txBody>
      </p:sp>
      <p:sp>
        <p:nvSpPr>
          <p:cNvPr id="98306" name="Rectangle 2"/>
          <p:cNvSpPr>
            <a:spLocks noGrp="1" noChangeArrowheads="1"/>
          </p:cNvSpPr>
          <p:nvPr>
            <p:ph type="title"/>
          </p:nvPr>
        </p:nvSpPr>
        <p:spPr/>
        <p:txBody>
          <a:bodyPr/>
          <a:lstStyle/>
          <a:p>
            <a:pPr eaLnBrk="1" hangingPunct="1">
              <a:defRPr/>
            </a:pPr>
            <a:r>
              <a:rPr lang="en-US" smtClean="0"/>
              <a:t>Offer / Proposal</a:t>
            </a:r>
          </a:p>
        </p:txBody>
      </p:sp>
      <p:sp>
        <p:nvSpPr>
          <p:cNvPr id="98307" name="Rectangle 3"/>
          <p:cNvSpPr>
            <a:spLocks noGrp="1" noChangeArrowheads="1"/>
          </p:cNvSpPr>
          <p:nvPr>
            <p:ph type="body" idx="1"/>
          </p:nvPr>
        </p:nvSpPr>
        <p:spPr/>
        <p:txBody>
          <a:bodyPr/>
          <a:lstStyle/>
          <a:p>
            <a:pPr algn="just" eaLnBrk="1" hangingPunct="1">
              <a:defRPr/>
            </a:pPr>
            <a:r>
              <a:rPr lang="en-US" sz="2800" dirty="0" smtClean="0"/>
              <a:t>There must be a definite, clearly stated offer to do something. In General Insurance , the printed proposal form is available, which is required to be filled up by Prospective Insured . </a:t>
            </a:r>
          </a:p>
          <a:p>
            <a:pPr algn="just" eaLnBrk="1" hangingPunct="1">
              <a:defRPr/>
            </a:pPr>
            <a:r>
              <a:rPr lang="en-US" sz="2800" dirty="0" smtClean="0"/>
              <a:t>But in Marine Insurance, there is no proposal form. The prospective Insured is required to submit </a:t>
            </a:r>
            <a:r>
              <a:rPr lang="en-US" sz="2800" dirty="0" err="1" smtClean="0"/>
              <a:t>questionairre</a:t>
            </a:r>
            <a:r>
              <a:rPr lang="en-US" sz="2800" dirty="0" smtClean="0"/>
              <a:t>  form duly completed in all respect.</a:t>
            </a:r>
          </a:p>
          <a:p>
            <a:pPr algn="just"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dt" sz="quarter" idx="10"/>
          </p:nvPr>
        </p:nvSpPr>
        <p:spPr/>
        <p:txBody>
          <a:bodyPr/>
          <a:lstStyle/>
          <a:p>
            <a:pPr>
              <a:defRPr/>
            </a:pPr>
            <a:fld id="{256B3BD9-F727-4422-A948-B7D472A15E4B}" type="datetime1">
              <a:rPr lang="en-US"/>
              <a:pPr>
                <a:defRPr/>
              </a:pPr>
              <a:t>9/7/2016</a:t>
            </a:fld>
            <a:endParaRPr lang="en-US"/>
          </a:p>
        </p:txBody>
      </p:sp>
      <p:sp>
        <p:nvSpPr>
          <p:cNvPr id="7" name="Rectangle 42"/>
          <p:cNvSpPr>
            <a:spLocks noGrp="1" noChangeArrowheads="1"/>
          </p:cNvSpPr>
          <p:nvPr>
            <p:ph type="sldNum" sz="quarter" idx="12"/>
          </p:nvPr>
        </p:nvSpPr>
        <p:spPr/>
        <p:txBody>
          <a:bodyPr/>
          <a:lstStyle/>
          <a:p>
            <a:pPr>
              <a:defRPr/>
            </a:pPr>
            <a:fld id="{660BCCD1-4B5C-4AAD-B9BB-78CCB77EBC33}" type="slidenum">
              <a:rPr lang="en-US"/>
              <a:pPr>
                <a:defRPr/>
              </a:pPr>
              <a:t>9</a:t>
            </a:fld>
            <a:endParaRPr lang="en-US"/>
          </a:p>
        </p:txBody>
      </p:sp>
      <p:sp>
        <p:nvSpPr>
          <p:cNvPr id="6" name="Slide Number Placeholder 5"/>
          <p:cNvSpPr txBox="1">
            <a:spLocks noGrp="1"/>
          </p:cNvSpPr>
          <p:nvPr/>
        </p:nvSpPr>
        <p:spPr bwMode="auto">
          <a:xfrm>
            <a:off x="6553200" y="6243638"/>
            <a:ext cx="2133600" cy="457200"/>
          </a:xfrm>
          <a:prstGeom prst="rect">
            <a:avLst/>
          </a:prstGeom>
          <a:noFill/>
          <a:ln>
            <a:miter lim="800000"/>
            <a:headEnd/>
            <a:tailEnd/>
          </a:ln>
        </p:spPr>
        <p:txBody>
          <a:bodyPr/>
          <a:lstStyle/>
          <a:p>
            <a:pPr algn="r">
              <a:defRPr/>
            </a:pPr>
            <a:fld id="{5D0D104E-4D5B-4D8D-B750-833F22BD3EAC}" type="slidenum">
              <a:rPr lang="en-US" sz="1000">
                <a:effectLst>
                  <a:outerShdw blurRad="38100" dist="38100" dir="2700000" algn="tl">
                    <a:srgbClr val="000000"/>
                  </a:outerShdw>
                </a:effectLst>
              </a:rPr>
              <a:pPr algn="r">
                <a:defRPr/>
              </a:pPr>
              <a:t>9</a:t>
            </a:fld>
            <a:endParaRPr lang="en-US" sz="1000">
              <a:effectLst>
                <a:outerShdw blurRad="38100" dist="38100" dir="2700000" algn="tl">
                  <a:srgbClr val="000000"/>
                </a:outerShdw>
              </a:effectLst>
            </a:endParaRPr>
          </a:p>
        </p:txBody>
      </p:sp>
      <p:sp>
        <p:nvSpPr>
          <p:cNvPr id="105474" name="Rectangle 2"/>
          <p:cNvSpPr>
            <a:spLocks noGrp="1" noChangeArrowheads="1"/>
          </p:cNvSpPr>
          <p:nvPr>
            <p:ph type="title"/>
          </p:nvPr>
        </p:nvSpPr>
        <p:spPr/>
        <p:txBody>
          <a:bodyPr/>
          <a:lstStyle/>
          <a:p>
            <a:pPr eaLnBrk="1" hangingPunct="1">
              <a:defRPr/>
            </a:pPr>
            <a:r>
              <a:rPr lang="en-US" smtClean="0"/>
              <a:t>Underwriting</a:t>
            </a:r>
          </a:p>
        </p:txBody>
      </p:sp>
      <p:sp>
        <p:nvSpPr>
          <p:cNvPr id="105475" name="Rectangle 3"/>
          <p:cNvSpPr>
            <a:spLocks noGrp="1" noChangeArrowheads="1"/>
          </p:cNvSpPr>
          <p:nvPr>
            <p:ph type="body" idx="1"/>
          </p:nvPr>
        </p:nvSpPr>
        <p:spPr/>
        <p:txBody>
          <a:bodyPr/>
          <a:lstStyle/>
          <a:p>
            <a:pPr algn="just" eaLnBrk="1" hangingPunct="1">
              <a:lnSpc>
                <a:spcPct val="90000"/>
              </a:lnSpc>
              <a:defRPr/>
            </a:pPr>
            <a:r>
              <a:rPr lang="en-US" sz="2800" dirty="0" smtClean="0"/>
              <a:t>In Insurance Contract, there is a special Ingredient between OFFER and ACCEPTANCE, which is Underwriting.</a:t>
            </a:r>
          </a:p>
          <a:p>
            <a:pPr algn="just" eaLnBrk="1" hangingPunct="1">
              <a:lnSpc>
                <a:spcPct val="90000"/>
              </a:lnSpc>
              <a:defRPr/>
            </a:pPr>
            <a:r>
              <a:rPr lang="en-US" sz="2800" dirty="0" smtClean="0"/>
              <a:t>The acceptance of proposal / offer is based on the analysis of risk involved in that particular proposal.</a:t>
            </a:r>
          </a:p>
          <a:p>
            <a:pPr algn="just" eaLnBrk="1" hangingPunct="1">
              <a:lnSpc>
                <a:spcPct val="90000"/>
              </a:lnSpc>
              <a:defRPr/>
            </a:pPr>
            <a:r>
              <a:rPr lang="en-US" sz="2800" dirty="0" smtClean="0"/>
              <a:t>Premium is also decided on the basis of risk involved in that proposal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913</TotalTime>
  <Words>2559</Words>
  <Application>Microsoft Office PowerPoint</Application>
  <PresentationFormat>On-screen Show (4:3)</PresentationFormat>
  <Paragraphs>334</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Verdana</vt:lpstr>
      <vt:lpstr>Arial</vt:lpstr>
      <vt:lpstr>Wingdings</vt:lpstr>
      <vt:lpstr>Segoe Print</vt:lpstr>
      <vt:lpstr>Globe</vt:lpstr>
      <vt:lpstr>Presentation  on Insurance Frauds</vt:lpstr>
      <vt:lpstr>What is Insurance</vt:lpstr>
      <vt:lpstr>Subject Matter of Insurance</vt:lpstr>
      <vt:lpstr>Indian Contract Act 1872</vt:lpstr>
      <vt:lpstr>Slide 5</vt:lpstr>
      <vt:lpstr>Insurance Contract</vt:lpstr>
      <vt:lpstr>Ingredients of Contract</vt:lpstr>
      <vt:lpstr>Offer / Proposal</vt:lpstr>
      <vt:lpstr>Underwriting</vt:lpstr>
      <vt:lpstr>UNDERWRITING</vt:lpstr>
      <vt:lpstr>UNDERWRITING</vt:lpstr>
      <vt:lpstr>Acceptance</vt:lpstr>
      <vt:lpstr>Acceptance</vt:lpstr>
      <vt:lpstr>Consideration</vt:lpstr>
      <vt:lpstr>Insurance Policy</vt:lpstr>
      <vt:lpstr>Abuse  of Official Position</vt:lpstr>
      <vt:lpstr>Pre-Insurance  ie   application</vt:lpstr>
      <vt:lpstr>Post Insurance Stage</vt:lpstr>
      <vt:lpstr>Case Study – 1( Insurance of Life )</vt:lpstr>
      <vt:lpstr>Case Study – 1( Insurance of Life )</vt:lpstr>
      <vt:lpstr>Case Study – 1( Insurance of Life )</vt:lpstr>
      <vt:lpstr>Case Study – 1( Insurance of Life )</vt:lpstr>
      <vt:lpstr>Procedure of General Insurance Claim</vt:lpstr>
      <vt:lpstr>Procedure of General Insurance Claim</vt:lpstr>
      <vt:lpstr>Case Study - 2</vt:lpstr>
      <vt:lpstr>Case Study - 2</vt:lpstr>
      <vt:lpstr>Case Study - 2</vt:lpstr>
      <vt:lpstr>Case Study - 2</vt:lpstr>
      <vt:lpstr>Case study - 2</vt:lpstr>
      <vt:lpstr>Case Study - 3</vt:lpstr>
      <vt:lpstr>Case Study - 3</vt:lpstr>
      <vt:lpstr>Case Study - 4</vt:lpstr>
      <vt:lpstr>Case Study - 4</vt:lpstr>
      <vt:lpstr>Case Study - 4</vt:lpstr>
      <vt:lpstr>Case Study - 4</vt:lpstr>
      <vt:lpstr>Case Study - 4</vt:lpstr>
      <vt:lpstr>Case Study - 4</vt:lpstr>
      <vt:lpstr>Case Study - 4</vt:lpstr>
      <vt:lpstr>Case Study - 4</vt:lpstr>
      <vt:lpstr>Case Study - 4</vt:lpstr>
      <vt:lpstr>  Case of  United   India Insurance Co. , Jaipur   </vt:lpstr>
      <vt:lpstr> Insurance  Fraud  Cases  in   Cuttack , Odisha  </vt:lpstr>
      <vt:lpstr> Overall  impact  of  Preventive  Measures  taken  by us  is as under  </vt:lpstr>
      <vt:lpstr>MEDIA REPORT IN CUTTACK INSURANCE FRAUD  CASES</vt:lpstr>
      <vt:lpstr>Slide 45</vt:lpstr>
      <vt:lpstr>Slide 46</vt:lpstr>
    </vt:vector>
  </TitlesOfParts>
  <Company>Wipro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Preventive Vigilance &amp;  Role of CVC / CBI</dc:title>
  <dc:creator>159603</dc:creator>
  <cp:lastModifiedBy>supper computer</cp:lastModifiedBy>
  <cp:revision>165</cp:revision>
  <dcterms:created xsi:type="dcterms:W3CDTF">2013-11-16T05:03:21Z</dcterms:created>
  <dcterms:modified xsi:type="dcterms:W3CDTF">2016-09-07T13:18:29Z</dcterms:modified>
</cp:coreProperties>
</file>